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79" r:id="rId2"/>
    <p:sldId id="287" r:id="rId3"/>
    <p:sldId id="288" r:id="rId4"/>
    <p:sldId id="282" r:id="rId5"/>
    <p:sldId id="283" r:id="rId6"/>
    <p:sldId id="267" r:id="rId7"/>
    <p:sldId id="268" r:id="rId8"/>
    <p:sldId id="269" r:id="rId9"/>
    <p:sldId id="270" r:id="rId10"/>
    <p:sldId id="272" r:id="rId11"/>
    <p:sldId id="274" r:id="rId12"/>
    <p:sldId id="286" r:id="rId13"/>
    <p:sldId id="275" r:id="rId14"/>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ney Pollack" initials="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70B8"/>
    <a:srgbClr val="C45A28"/>
    <a:srgbClr val="0BA1A5"/>
    <a:srgbClr val="3F3F3F"/>
    <a:srgbClr val="CDF2FF"/>
    <a:srgbClr val="5DD4FF"/>
    <a:srgbClr val="EBE1FF"/>
    <a:srgbClr val="BA9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4111" autoAdjust="0"/>
    <p:restoredTop sz="64899" autoAdjust="0"/>
  </p:normalViewPr>
  <p:slideViewPr>
    <p:cSldViewPr snapToGrid="0">
      <p:cViewPr varScale="1">
        <p:scale>
          <a:sx n="121" d="100"/>
          <a:sy n="121" d="100"/>
        </p:scale>
        <p:origin x="96" y="744"/>
      </p:cViewPr>
      <p:guideLst/>
    </p:cSldViewPr>
  </p:slideViewPr>
  <p:notesTextViewPr>
    <p:cViewPr>
      <p:scale>
        <a:sx n="1" d="1"/>
        <a:sy n="1" d="1"/>
      </p:scale>
      <p:origin x="0" y="0"/>
    </p:cViewPr>
  </p:notesTextViewPr>
  <p:notesViewPr>
    <p:cSldViewPr snapToGrid="0">
      <p:cViewPr varScale="1">
        <p:scale>
          <a:sx n="108" d="100"/>
          <a:sy n="108" d="100"/>
        </p:scale>
        <p:origin x="3816"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1"/>
            <a:ext cx="3169920" cy="481727"/>
          </a:xfrm>
          <a:prstGeom prst="rect">
            <a:avLst/>
          </a:prstGeom>
        </p:spPr>
        <p:txBody>
          <a:bodyPr vert="horz" lIns="96661" tIns="48331" rIns="96661" bIns="48331" rtlCol="0"/>
          <a:lstStyle>
            <a:lvl1pPr algn="r">
              <a:defRPr sz="1300"/>
            </a:lvl1pPr>
          </a:lstStyle>
          <a:p>
            <a:fld id="{7E1DE7E0-1814-9842-AFB4-00EFCED46571}" type="datetimeFigureOut">
              <a:rPr lang="en-US" smtClean="0"/>
              <a:t>8/10/2020</a:t>
            </a:fld>
            <a:endParaRPr lang="en-US" dirty="0"/>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9A5BD8DB-C15E-E641-9782-8F7900F0A079}" type="slidenum">
              <a:rPr lang="en-US" smtClean="0"/>
              <a:t>‹#›</a:t>
            </a:fld>
            <a:endParaRPr lang="en-US" dirty="0"/>
          </a:p>
        </p:txBody>
      </p:sp>
    </p:spTree>
    <p:extLst>
      <p:ext uri="{BB962C8B-B14F-4D97-AF65-F5344CB8AC3E}">
        <p14:creationId xmlns:p14="http://schemas.microsoft.com/office/powerpoint/2010/main" val="157013599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822325" y="668338"/>
            <a:ext cx="5635625" cy="3170237"/>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144230" y="3924046"/>
            <a:ext cx="6990878" cy="4913340"/>
          </a:xfrm>
          <a:prstGeom prst="rect">
            <a:avLst/>
          </a:prstGeom>
        </p:spPr>
        <p:txBody>
          <a:bodyPr vert="horz" lIns="96661" tIns="48331" rIns="96661" bIns="48331"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6676913" y="8933376"/>
            <a:ext cx="514775" cy="481726"/>
          </a:xfrm>
          <a:prstGeom prst="rect">
            <a:avLst/>
          </a:prstGeom>
        </p:spPr>
        <p:txBody>
          <a:bodyPr vert="horz" lIns="96661" tIns="48331" rIns="96661" bIns="48331" rtlCol="0" anchor="b"/>
          <a:lstStyle>
            <a:lvl1pPr algn="r">
              <a:defRPr sz="1200">
                <a:latin typeface="Georgia" panose="02040502050405020303" pitchFamily="18" charset="0"/>
              </a:defRPr>
            </a:lvl1pPr>
          </a:lstStyle>
          <a:p>
            <a:fld id="{4101CD8E-D845-419F-AF69-537BE0CEF4FA}" type="slidenum">
              <a:rPr lang="en-US" smtClean="0"/>
              <a:pPr/>
              <a:t>‹#›</a:t>
            </a:fld>
            <a:endParaRPr lang="en-US" dirty="0"/>
          </a:p>
        </p:txBody>
      </p:sp>
      <p:sp>
        <p:nvSpPr>
          <p:cNvPr id="8" name="Header Placeholder 1">
            <a:extLst>
              <a:ext uri="{FF2B5EF4-FFF2-40B4-BE49-F238E27FC236}">
                <a16:creationId xmlns:a16="http://schemas.microsoft.com/office/drawing/2014/main" id="{7E07C2FA-2E72-404C-AA40-B01831AF5A08}"/>
              </a:ext>
            </a:extLst>
          </p:cNvPr>
          <p:cNvSpPr txBox="1">
            <a:spLocks/>
          </p:cNvSpPr>
          <p:nvPr/>
        </p:nvSpPr>
        <p:spPr>
          <a:xfrm>
            <a:off x="123513" y="638314"/>
            <a:ext cx="7068175" cy="481727"/>
          </a:xfrm>
          <a:prstGeom prst="rect">
            <a:avLst/>
          </a:prstGeom>
        </p:spPr>
        <p:txBody>
          <a:bodyPr vert="horz" lIns="96661" tIns="48331" rIns="96661" bIns="48331" rtlCol="0"/>
          <a:lst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00" dirty="0">
              <a:latin typeface="Georgia" panose="02040502050405020303" pitchFamily="18" charset="0"/>
            </a:endParaRPr>
          </a:p>
        </p:txBody>
      </p:sp>
      <p:sp>
        <p:nvSpPr>
          <p:cNvPr id="10" name="Header Placeholder 1">
            <a:extLst>
              <a:ext uri="{FF2B5EF4-FFF2-40B4-BE49-F238E27FC236}">
                <a16:creationId xmlns:a16="http://schemas.microsoft.com/office/drawing/2014/main" id="{F4196562-D89E-4A61-8D53-5BEF42D28E0A}"/>
              </a:ext>
            </a:extLst>
          </p:cNvPr>
          <p:cNvSpPr txBox="1">
            <a:spLocks/>
          </p:cNvSpPr>
          <p:nvPr/>
        </p:nvSpPr>
        <p:spPr>
          <a:xfrm>
            <a:off x="1147483" y="186098"/>
            <a:ext cx="4984377" cy="481727"/>
          </a:xfrm>
          <a:prstGeom prst="rect">
            <a:avLst/>
          </a:prstGeom>
        </p:spPr>
        <p:txBody>
          <a:bodyPr vert="horz" lIns="96661" tIns="48331" rIns="96661" bIns="48331" rtlCol="0"/>
          <a:lstStyle>
            <a:defPPr>
              <a:defRPr lang="en-US"/>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700" dirty="0">
                <a:latin typeface="Georgia" panose="02040502050405020303" pitchFamily="18" charset="0"/>
              </a:rPr>
              <a:t>World &amp; Word Knowledge Lesson Template</a:t>
            </a:r>
          </a:p>
        </p:txBody>
      </p:sp>
      <p:sp>
        <p:nvSpPr>
          <p:cNvPr id="12" name="Footer Placeholder 11">
            <a:extLst>
              <a:ext uri="{FF2B5EF4-FFF2-40B4-BE49-F238E27FC236}">
                <a16:creationId xmlns:a16="http://schemas.microsoft.com/office/drawing/2014/main" id="{706A4F1F-E57A-436F-9658-74B5EB9BB5D0}"/>
              </a:ext>
            </a:extLst>
          </p:cNvPr>
          <p:cNvSpPr>
            <a:spLocks noGrp="1"/>
          </p:cNvSpPr>
          <p:nvPr>
            <p:ph type="ftr" sz="quarter" idx="4"/>
          </p:nvPr>
        </p:nvSpPr>
        <p:spPr>
          <a:xfrm>
            <a:off x="57374" y="8826113"/>
            <a:ext cx="6676913" cy="678948"/>
          </a:xfrm>
          <a:prstGeom prst="rect">
            <a:avLst/>
          </a:prstGeom>
        </p:spPr>
        <p:txBody>
          <a:bodyPr vert="horz" lIns="96661" tIns="48331" rIns="96661" bIns="48331" rtlCol="0" anchor="b"/>
          <a:lstStyle>
            <a:lvl1pPr algn="l">
              <a:defRPr sz="800">
                <a:latin typeface="Georgia" panose="02040502050405020303" pitchFamily="18" charset="0"/>
              </a:defRPr>
            </a:lvl1pPr>
          </a:lstStyle>
          <a:p>
            <a:pPr>
              <a:defRPr/>
            </a:pPr>
            <a:r>
              <a:rPr lang="en-US" dirty="0">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p>
        </p:txBody>
      </p:sp>
    </p:spTree>
    <p:extLst>
      <p:ext uri="{BB962C8B-B14F-4D97-AF65-F5344CB8AC3E}">
        <p14:creationId xmlns:p14="http://schemas.microsoft.com/office/powerpoint/2010/main" val="174169277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000" kern="1200">
        <a:solidFill>
          <a:schemeClr val="tx1"/>
        </a:solidFill>
        <a:latin typeface="Georgia" panose="02040502050405020303" pitchFamily="18" charset="0"/>
        <a:ea typeface="+mn-ea"/>
        <a:cs typeface="+mn-cs"/>
      </a:defRPr>
    </a:lvl1pPr>
    <a:lvl2pPr marL="457200" algn="l" defTabSz="914400" rtl="0" eaLnBrk="1" latinLnBrk="0" hangingPunct="1">
      <a:defRPr sz="1000" kern="1200">
        <a:solidFill>
          <a:schemeClr val="tx1"/>
        </a:solidFill>
        <a:latin typeface="Georgia" panose="02040502050405020303" pitchFamily="18" charset="0"/>
        <a:ea typeface="+mn-ea"/>
        <a:cs typeface="+mn-cs"/>
      </a:defRPr>
    </a:lvl2pPr>
    <a:lvl3pPr marL="914400" algn="l" defTabSz="914400" rtl="0" eaLnBrk="1" latinLnBrk="0" hangingPunct="1">
      <a:defRPr sz="1000" kern="1200">
        <a:solidFill>
          <a:schemeClr val="tx1"/>
        </a:solidFill>
        <a:latin typeface="Georgia" panose="02040502050405020303" pitchFamily="18" charset="0"/>
        <a:ea typeface="+mn-ea"/>
        <a:cs typeface="+mn-cs"/>
      </a:defRPr>
    </a:lvl3pPr>
    <a:lvl4pPr marL="1371600" algn="l" defTabSz="914400" rtl="0" eaLnBrk="1" latinLnBrk="0" hangingPunct="1">
      <a:defRPr sz="1000" kern="1200">
        <a:solidFill>
          <a:schemeClr val="tx1"/>
        </a:solidFill>
        <a:latin typeface="Georgia" panose="02040502050405020303" pitchFamily="18" charset="0"/>
        <a:ea typeface="+mn-ea"/>
        <a:cs typeface="+mn-cs"/>
      </a:defRPr>
    </a:lvl4pPr>
    <a:lvl5pPr marL="1828800" algn="l" defTabSz="914400" rtl="0" eaLnBrk="1" latinLnBrk="0" hangingPunct="1">
      <a:defRPr sz="1000" kern="1200">
        <a:solidFill>
          <a:schemeClr val="tx1"/>
        </a:solidFill>
        <a:latin typeface="Georgia" panose="02040502050405020303"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baseline="0" dirty="0"/>
              <a:t>Notes to help you plan are written in italics. </a:t>
            </a:r>
          </a:p>
          <a:p>
            <a:endParaRPr lang="en-US" i="1" dirty="0"/>
          </a:p>
          <a:p>
            <a:r>
              <a:rPr lang="en-US" i="1" dirty="0"/>
              <a:t>Use this slide to help you find</a:t>
            </a:r>
            <a:r>
              <a:rPr lang="en-US" i="1" baseline="0" dirty="0"/>
              <a:t> a CALI text that meets the Text Selection Criteria. </a:t>
            </a:r>
          </a:p>
          <a:p>
            <a:endParaRPr lang="en-US" b="1" i="1" baseline="0" dirty="0"/>
          </a:p>
          <a:p>
            <a:r>
              <a:rPr lang="en-US" b="0" i="1" baseline="0" dirty="0"/>
              <a:t>When you present this PowerPoint to your class, this slide will not be shown. </a:t>
            </a:r>
            <a:endParaRPr lang="en-US" b="0" i="1" dirty="0"/>
          </a:p>
        </p:txBody>
      </p:sp>
      <p:sp>
        <p:nvSpPr>
          <p:cNvPr id="4" name="Slide Number Placeholder 3"/>
          <p:cNvSpPr>
            <a:spLocks noGrp="1"/>
          </p:cNvSpPr>
          <p:nvPr>
            <p:ph type="sldNum" sz="quarter" idx="10"/>
          </p:nvPr>
        </p:nvSpPr>
        <p:spPr/>
        <p:txBody>
          <a:bodyPr/>
          <a:lstStyle/>
          <a:p>
            <a:fld id="{4101CD8E-D845-419F-AF69-537BE0CEF4FA}" type="slidenum">
              <a:rPr lang="en-US" smtClean="0"/>
              <a:t>1</a:t>
            </a:fld>
            <a:endParaRPr lang="en-US" dirty="0"/>
          </a:p>
        </p:txBody>
      </p:sp>
      <p:sp>
        <p:nvSpPr>
          <p:cNvPr id="5" name="Footer Placeholder 4">
            <a:extLst>
              <a:ext uri="{FF2B5EF4-FFF2-40B4-BE49-F238E27FC236}">
                <a16:creationId xmlns:a16="http://schemas.microsoft.com/office/drawing/2014/main" id="{B07CE38D-7506-4272-BBA9-0AF82069B577}"/>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047031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Copy</a:t>
            </a:r>
            <a:r>
              <a:rPr lang="en-US" b="1" baseline="0" dirty="0"/>
              <a:t> and paste this slide for each Focus Word.</a:t>
            </a:r>
            <a:endParaRPr lang="en-US" baseline="0" dirty="0">
              <a:solidFill>
                <a:prstClr val="black"/>
              </a:solidFill>
            </a:endParaRPr>
          </a:p>
          <a:p>
            <a:endParaRPr lang="en-US" b="1" i="1" dirty="0"/>
          </a:p>
          <a:p>
            <a:r>
              <a:rPr lang="en-US" b="1" i="1" dirty="0"/>
              <a:t>Focus Words</a:t>
            </a:r>
          </a:p>
          <a:p>
            <a:pPr marL="181240" indent="-181240">
              <a:buFont typeface="Arial" panose="020B0604020202020204" pitchFamily="34" charset="0"/>
              <a:buChar char="•"/>
            </a:pPr>
            <a:r>
              <a:rPr lang="en-US" b="0" i="0" dirty="0"/>
              <a:t>Important</a:t>
            </a:r>
            <a:r>
              <a:rPr lang="en-US" b="0" i="0" baseline="0" dirty="0"/>
              <a:t> for understanding</a:t>
            </a:r>
          </a:p>
          <a:p>
            <a:pPr marL="181240" indent="-181240">
              <a:buFont typeface="Arial" panose="020B0604020202020204" pitchFamily="34" charset="0"/>
              <a:buChar char="•"/>
            </a:pPr>
            <a:r>
              <a:rPr lang="en-US" b="0" i="0" baseline="0" dirty="0"/>
              <a:t>Complex definitions</a:t>
            </a:r>
          </a:p>
          <a:p>
            <a:pPr marL="181240" indent="-181240">
              <a:buFont typeface="Arial" panose="020B0604020202020204" pitchFamily="34" charset="0"/>
              <a:buChar char="•"/>
            </a:pPr>
            <a:r>
              <a:rPr lang="en-US" b="0" i="0" baseline="0" dirty="0"/>
              <a:t>Hard to explain</a:t>
            </a:r>
          </a:p>
          <a:p>
            <a:endParaRPr lang="en-US" b="0" i="0" baseline="0" dirty="0"/>
          </a:p>
          <a:p>
            <a:r>
              <a:rPr lang="en-US" b="0" i="1" baseline="0" dirty="0"/>
              <a:t>How to Teach:</a:t>
            </a:r>
            <a:endParaRPr lang="en-US" b="0" i="1" dirty="0"/>
          </a:p>
          <a:p>
            <a:pPr marL="181240" indent="-181240">
              <a:buFont typeface="Arial" panose="020B0604020202020204" pitchFamily="34" charset="0"/>
              <a:buChar char="•"/>
            </a:pPr>
            <a:r>
              <a:rPr lang="en-US" b="0" i="0" dirty="0"/>
              <a:t>Short Definition</a:t>
            </a:r>
          </a:p>
          <a:p>
            <a:pPr marL="667902" lvl="1" indent="-184596">
              <a:buFont typeface="Arial" panose="020B0604020202020204" pitchFamily="34" charset="0"/>
              <a:buChar char="•"/>
            </a:pPr>
            <a:r>
              <a:rPr lang="en-US" dirty="0">
                <a:solidFill>
                  <a:prstClr val="black"/>
                </a:solidFill>
              </a:rPr>
              <a:t>synonyms, if possible</a:t>
            </a:r>
          </a:p>
          <a:p>
            <a:pPr marL="667902" lvl="1" indent="-184596">
              <a:buFont typeface="Arial" panose="020B0604020202020204" pitchFamily="34" charset="0"/>
              <a:buChar char="•"/>
            </a:pPr>
            <a:r>
              <a:rPr lang="en-US" dirty="0">
                <a:solidFill>
                  <a:prstClr val="black"/>
                </a:solidFill>
              </a:rPr>
              <a:t>applicable to the current text</a:t>
            </a:r>
          </a:p>
          <a:p>
            <a:pPr marL="184596" indent="-184596">
              <a:buFont typeface="Arial" panose="020B0604020202020204" pitchFamily="34" charset="0"/>
              <a:buChar char="•"/>
            </a:pPr>
            <a:r>
              <a:rPr lang="en-US" dirty="0">
                <a:solidFill>
                  <a:prstClr val="black"/>
                </a:solidFill>
              </a:rPr>
              <a:t>Image (sometimes)</a:t>
            </a:r>
          </a:p>
          <a:p>
            <a:pPr marL="667902" lvl="1" indent="-184596">
              <a:buFont typeface="Arial" panose="020B0604020202020204" pitchFamily="34" charset="0"/>
              <a:buChar char="•"/>
            </a:pPr>
            <a:r>
              <a:rPr lang="en-US" b="0" dirty="0">
                <a:solidFill>
                  <a:prstClr val="black"/>
                </a:solidFill>
              </a:rPr>
              <a:t>exactly shows what the word means in</a:t>
            </a:r>
            <a:r>
              <a:rPr lang="en-US" b="0" baseline="0" dirty="0">
                <a:solidFill>
                  <a:prstClr val="black"/>
                </a:solidFill>
              </a:rPr>
              <a:t> the text</a:t>
            </a:r>
            <a:endParaRPr lang="en-US" b="0" dirty="0">
              <a:solidFill>
                <a:prstClr val="black"/>
              </a:solidFill>
            </a:endParaRPr>
          </a:p>
          <a:p>
            <a:pPr marL="667902" lvl="1" indent="-184596">
              <a:buFont typeface="Arial" panose="020B0604020202020204" pitchFamily="34" charset="0"/>
              <a:buChar char="•"/>
            </a:pPr>
            <a:r>
              <a:rPr lang="en-US" dirty="0">
                <a:solidFill>
                  <a:prstClr val="black"/>
                </a:solidFill>
              </a:rPr>
              <a:t>does NOT approximate the meaning</a:t>
            </a:r>
          </a:p>
          <a:p>
            <a:pPr marL="184596" indent="-184596">
              <a:buFont typeface="Arial" panose="020B0604020202020204" pitchFamily="34" charset="0"/>
              <a:buChar char="•"/>
            </a:pPr>
            <a:r>
              <a:rPr lang="en-US" dirty="0">
                <a:solidFill>
                  <a:prstClr val="black"/>
                </a:solidFill>
              </a:rPr>
              <a:t>Explicit</a:t>
            </a:r>
            <a:r>
              <a:rPr lang="en-US" baseline="0" dirty="0">
                <a:solidFill>
                  <a:prstClr val="black"/>
                </a:solidFill>
              </a:rPr>
              <a:t> link to text</a:t>
            </a:r>
          </a:p>
          <a:p>
            <a:pPr marL="667902" lvl="1" indent="-184596">
              <a:buFont typeface="Arial" panose="020B0604020202020204" pitchFamily="34" charset="0"/>
              <a:buChar char="•"/>
            </a:pPr>
            <a:r>
              <a:rPr lang="en-US" baseline="0" dirty="0">
                <a:solidFill>
                  <a:prstClr val="black"/>
                </a:solidFill>
              </a:rPr>
              <a:t>Insert the sentence from the text that contains the word exactly as it appears in the text (or describe its use in the text)</a:t>
            </a:r>
          </a:p>
          <a:p>
            <a:pPr marL="667902" lvl="1" indent="-184596">
              <a:buFont typeface="Arial" panose="020B0604020202020204" pitchFamily="34" charset="0"/>
              <a:buChar char="•"/>
            </a:pPr>
            <a:r>
              <a:rPr lang="en-US" baseline="0" dirty="0">
                <a:solidFill>
                  <a:prstClr val="black"/>
                </a:solidFill>
              </a:rPr>
              <a:t>Verbally provide an explanation of the sentence</a:t>
            </a:r>
          </a:p>
          <a:p>
            <a:endParaRPr lang="en-US" baseline="0" dirty="0">
              <a:solidFill>
                <a:prstClr val="black"/>
              </a:solidFill>
            </a:endParaRPr>
          </a:p>
        </p:txBody>
      </p:sp>
      <p:sp>
        <p:nvSpPr>
          <p:cNvPr id="4" name="Slide Number Placeholder 3"/>
          <p:cNvSpPr>
            <a:spLocks noGrp="1"/>
          </p:cNvSpPr>
          <p:nvPr>
            <p:ph type="sldNum" sz="quarter" idx="10"/>
          </p:nvPr>
        </p:nvSpPr>
        <p:spPr/>
        <p:txBody>
          <a:bodyPr/>
          <a:lstStyle/>
          <a:p>
            <a:fld id="{4101CD8E-D845-419F-AF69-537BE0CEF4FA}" type="slidenum">
              <a:rPr lang="en-US" smtClean="0"/>
              <a:t>10</a:t>
            </a:fld>
            <a:endParaRPr lang="en-US" dirty="0"/>
          </a:p>
        </p:txBody>
      </p:sp>
      <p:sp>
        <p:nvSpPr>
          <p:cNvPr id="5" name="Footer Placeholder 4">
            <a:extLst>
              <a:ext uri="{FF2B5EF4-FFF2-40B4-BE49-F238E27FC236}">
                <a16:creationId xmlns:a16="http://schemas.microsoft.com/office/drawing/2014/main" id="{7266560D-AEC3-49D5-87C3-D5CDDC19190D}"/>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9646753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Copy</a:t>
            </a:r>
            <a:r>
              <a:rPr lang="en-US" b="1" baseline="0" dirty="0"/>
              <a:t> and paste this slide as needed for each Focus Word.</a:t>
            </a:r>
            <a:endParaRPr lang="en-US" baseline="0" dirty="0">
              <a:solidFill>
                <a:prstClr val="black"/>
              </a:solidFill>
            </a:endParaRPr>
          </a:p>
          <a:p>
            <a:endParaRPr lang="en-US" b="1" i="1" dirty="0"/>
          </a:p>
          <a:p>
            <a:r>
              <a:rPr lang="en-US" b="1" i="1" dirty="0"/>
              <a:t>Focus Words</a:t>
            </a:r>
          </a:p>
          <a:p>
            <a:pPr marL="181240" indent="-181240">
              <a:buFont typeface="Arial" panose="020B0604020202020204" pitchFamily="34" charset="0"/>
              <a:buChar char="•"/>
            </a:pPr>
            <a:r>
              <a:rPr lang="en-US" b="0" i="0" dirty="0"/>
              <a:t>Important</a:t>
            </a:r>
            <a:r>
              <a:rPr lang="en-US" b="0" i="0" baseline="0" dirty="0"/>
              <a:t> for understanding</a:t>
            </a:r>
          </a:p>
          <a:p>
            <a:pPr marL="181240" indent="-181240">
              <a:buFont typeface="Arial" panose="020B0604020202020204" pitchFamily="34" charset="0"/>
              <a:buChar char="•"/>
            </a:pPr>
            <a:r>
              <a:rPr lang="en-US" b="0" i="0" baseline="0" dirty="0"/>
              <a:t>Complex definitions</a:t>
            </a:r>
          </a:p>
          <a:p>
            <a:pPr marL="181240" indent="-181240">
              <a:buFont typeface="Arial" panose="020B0604020202020204" pitchFamily="34" charset="0"/>
              <a:buChar char="•"/>
            </a:pPr>
            <a:r>
              <a:rPr lang="en-US" b="0" i="0" baseline="0" dirty="0"/>
              <a:t>Hard to explain</a:t>
            </a:r>
          </a:p>
          <a:p>
            <a:endParaRPr lang="en-US" b="0" i="0" baseline="0" dirty="0"/>
          </a:p>
          <a:p>
            <a:r>
              <a:rPr lang="en-US" b="0" i="1" baseline="0" dirty="0"/>
              <a:t>How to Teach:</a:t>
            </a:r>
            <a:endParaRPr lang="en-US" dirty="0">
              <a:solidFill>
                <a:prstClr val="black"/>
              </a:solidFill>
            </a:endParaRPr>
          </a:p>
          <a:p>
            <a:pPr marL="181240" indent="-181240">
              <a:buFont typeface="Arial" panose="020B0604020202020204" pitchFamily="34" charset="0"/>
              <a:buChar char="•"/>
            </a:pPr>
            <a:r>
              <a:rPr lang="en-US" b="0" i="0" dirty="0"/>
              <a:t>Examples/Non-Examples</a:t>
            </a:r>
          </a:p>
          <a:p>
            <a:pPr marL="664546" lvl="1" indent="-181240">
              <a:buFont typeface="Arial" panose="020B0604020202020204" pitchFamily="34" charset="0"/>
              <a:buChar char="•"/>
            </a:pPr>
            <a:r>
              <a:rPr lang="en-US" b="0" baseline="0" dirty="0"/>
              <a:t>Ask students to show thumbs/up down to show example vs. non-example</a:t>
            </a:r>
          </a:p>
          <a:p>
            <a:pPr marL="664546" lvl="1" indent="-181240">
              <a:buFont typeface="Arial" panose="020B0604020202020204" pitchFamily="34" charset="0"/>
              <a:buChar char="•"/>
            </a:pPr>
            <a:r>
              <a:rPr lang="en-US" b="0" baseline="0" dirty="0"/>
              <a:t>Ask students to turn and talk to discuss why it is an example or non-example</a:t>
            </a:r>
          </a:p>
          <a:p>
            <a:endParaRPr lang="en-US" b="0" dirty="0"/>
          </a:p>
          <a:p>
            <a:r>
              <a:rPr lang="en-US" b="1" i="1" dirty="0"/>
              <a:t>Classroom Climate:</a:t>
            </a:r>
          </a:p>
          <a:p>
            <a:pPr defTabSz="966612">
              <a:defRPr/>
            </a:pPr>
            <a:r>
              <a:rPr lang="en-US" dirty="0"/>
              <a:t>Explicitly</a:t>
            </a:r>
            <a:r>
              <a:rPr lang="en-US" baseline="0" dirty="0"/>
              <a:t> state expectations, especially when you introduce a new activity (e.g. the first time you use Turn &amp; Talk)</a:t>
            </a:r>
          </a:p>
          <a:p>
            <a:pPr marL="188784" indent="-188784">
              <a:buFont typeface="Arial" panose="020B0604020202020204" pitchFamily="34" charset="0"/>
              <a:buChar char="•"/>
            </a:pPr>
            <a:r>
              <a:rPr lang="en-US" baseline="0" dirty="0"/>
              <a:t>This will help maximize structure and predictability for students</a:t>
            </a:r>
          </a:p>
          <a:p>
            <a:pPr marL="188784" indent="-188784">
              <a:buFont typeface="Arial" panose="020B0604020202020204" pitchFamily="34" charset="0"/>
              <a:buChar char="•"/>
            </a:pPr>
            <a:r>
              <a:rPr lang="en-US" baseline="0" dirty="0"/>
              <a:t>You may need to practice these routines several times before students are proficient</a:t>
            </a:r>
          </a:p>
          <a:p>
            <a:r>
              <a:rPr lang="en-US" baseline="0" dirty="0"/>
              <a:t>Listen in on conversations during Turn &amp; Talk</a:t>
            </a:r>
          </a:p>
          <a:p>
            <a:pPr marL="188784" indent="-188784" defTabSz="1006848">
              <a:buFont typeface="Arial" panose="020B0604020202020204" pitchFamily="34" charset="0"/>
              <a:buChar char="•"/>
              <a:defRPr/>
            </a:pPr>
            <a:r>
              <a:rPr lang="en-US" dirty="0"/>
              <a:t>Address misunderstandings and share student insights with whole group when appropriate.</a:t>
            </a:r>
          </a:p>
          <a:p>
            <a:r>
              <a:rPr lang="en-US" baseline="0" dirty="0"/>
              <a:t>Ignore minor behavior infractions and praise positive behavior</a:t>
            </a:r>
          </a:p>
          <a:p>
            <a:pPr marL="188784" indent="-188784">
              <a:buFont typeface="Arial" panose="020B0604020202020204" pitchFamily="34" charset="0"/>
              <a:buChar char="•"/>
            </a:pPr>
            <a:r>
              <a:rPr lang="en-US" dirty="0"/>
              <a:t>Ignore off-task behavior or things that will derail you (students making off-task comments)</a:t>
            </a:r>
          </a:p>
          <a:p>
            <a:pPr marL="188784" indent="-188784">
              <a:buFont typeface="Arial" panose="020B0604020202020204" pitchFamily="34" charset="0"/>
              <a:buChar char="•"/>
            </a:pPr>
            <a:r>
              <a:rPr lang="en-US" dirty="0"/>
              <a:t>Provide nonverbal cues for getting kids back on text (proximity)</a:t>
            </a:r>
          </a:p>
          <a:p>
            <a:pPr marL="188784" indent="-188784">
              <a:buFont typeface="Arial" panose="020B0604020202020204" pitchFamily="34" charset="0"/>
              <a:buChar char="•"/>
            </a:pPr>
            <a:r>
              <a:rPr lang="en-US" dirty="0"/>
              <a:t>Provide examples of positive feedback (praise examples of behaviors that are incompatible with problem behavior)</a:t>
            </a:r>
          </a:p>
          <a:p>
            <a:endParaRPr lang="en-US" baseline="0" dirty="0">
              <a:solidFill>
                <a:prstClr val="black"/>
              </a:solidFill>
            </a:endParaRPr>
          </a:p>
          <a:p>
            <a:endParaRPr lang="en-US" b="0" dirty="0"/>
          </a:p>
        </p:txBody>
      </p:sp>
      <p:sp>
        <p:nvSpPr>
          <p:cNvPr id="4" name="Slide Number Placeholder 3"/>
          <p:cNvSpPr>
            <a:spLocks noGrp="1"/>
          </p:cNvSpPr>
          <p:nvPr>
            <p:ph type="sldNum" sz="quarter" idx="10"/>
          </p:nvPr>
        </p:nvSpPr>
        <p:spPr/>
        <p:txBody>
          <a:bodyPr/>
          <a:lstStyle/>
          <a:p>
            <a:fld id="{4101CD8E-D845-419F-AF69-537BE0CEF4FA}" type="slidenum">
              <a:rPr lang="en-US" smtClean="0"/>
              <a:t>11</a:t>
            </a:fld>
            <a:endParaRPr lang="en-US" dirty="0"/>
          </a:p>
        </p:txBody>
      </p:sp>
      <p:sp>
        <p:nvSpPr>
          <p:cNvPr id="5" name="Footer Placeholder 4">
            <a:extLst>
              <a:ext uri="{FF2B5EF4-FFF2-40B4-BE49-F238E27FC236}">
                <a16:creationId xmlns:a16="http://schemas.microsoft.com/office/drawing/2014/main" id="{2AE03F72-29F1-401F-89E5-AB2B14AA14B3}"/>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2138740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Copy</a:t>
            </a:r>
            <a:r>
              <a:rPr lang="en-US" b="1" baseline="0" dirty="0"/>
              <a:t> and paste this slide as needed for each Focus Word.</a:t>
            </a:r>
            <a:endParaRPr lang="en-US" baseline="0" dirty="0">
              <a:solidFill>
                <a:prstClr val="black"/>
              </a:solidFill>
            </a:endParaRPr>
          </a:p>
          <a:p>
            <a:endParaRPr lang="en-US" b="1" i="1" dirty="0"/>
          </a:p>
          <a:p>
            <a:r>
              <a:rPr lang="en-US" b="1" i="1" dirty="0"/>
              <a:t>Focus Words</a:t>
            </a:r>
          </a:p>
          <a:p>
            <a:pPr marL="181240" indent="-181240">
              <a:buFont typeface="Arial" panose="020B0604020202020204" pitchFamily="34" charset="0"/>
              <a:buChar char="•"/>
            </a:pPr>
            <a:r>
              <a:rPr lang="en-US" b="0" i="0" dirty="0"/>
              <a:t>Important</a:t>
            </a:r>
            <a:r>
              <a:rPr lang="en-US" b="0" i="0" baseline="0" dirty="0"/>
              <a:t> for understanding</a:t>
            </a:r>
          </a:p>
          <a:p>
            <a:pPr marL="181240" indent="-181240">
              <a:buFont typeface="Arial" panose="020B0604020202020204" pitchFamily="34" charset="0"/>
              <a:buChar char="•"/>
            </a:pPr>
            <a:r>
              <a:rPr lang="en-US" b="0" i="0" baseline="0" dirty="0"/>
              <a:t>Complex definitions</a:t>
            </a:r>
          </a:p>
          <a:p>
            <a:pPr marL="181240" indent="-181240">
              <a:buFont typeface="Arial" panose="020B0604020202020204" pitchFamily="34" charset="0"/>
              <a:buChar char="•"/>
            </a:pPr>
            <a:r>
              <a:rPr lang="en-US" b="0" i="0" baseline="0" dirty="0"/>
              <a:t>Hard to explain</a:t>
            </a:r>
          </a:p>
          <a:p>
            <a:endParaRPr lang="en-US" b="0" i="0" baseline="0" dirty="0"/>
          </a:p>
          <a:p>
            <a:r>
              <a:rPr lang="en-US" b="0" i="1" baseline="0" dirty="0"/>
              <a:t>How to Teach:</a:t>
            </a:r>
            <a:endParaRPr lang="en-US" dirty="0">
              <a:solidFill>
                <a:prstClr val="black"/>
              </a:solidFill>
            </a:endParaRPr>
          </a:p>
          <a:p>
            <a:pPr marL="181240" indent="-181240">
              <a:buFont typeface="Arial" panose="020B0604020202020204" pitchFamily="34" charset="0"/>
              <a:buChar char="•"/>
            </a:pPr>
            <a:r>
              <a:rPr lang="en-US" b="0" i="0" dirty="0"/>
              <a:t>Examples/Non-Examples</a:t>
            </a:r>
          </a:p>
          <a:p>
            <a:pPr marL="664546" lvl="1" indent="-181240">
              <a:buFont typeface="Arial" panose="020B0604020202020204" pitchFamily="34" charset="0"/>
              <a:buChar char="•"/>
            </a:pPr>
            <a:r>
              <a:rPr lang="en-US" b="0" baseline="0" dirty="0"/>
              <a:t>Ask students to show thumbs/up down to show example vs. non-example</a:t>
            </a:r>
          </a:p>
          <a:p>
            <a:pPr marL="664546" lvl="1" indent="-181240">
              <a:buFont typeface="Arial" panose="020B0604020202020204" pitchFamily="34" charset="0"/>
              <a:buChar char="•"/>
            </a:pPr>
            <a:r>
              <a:rPr lang="en-US" b="0" baseline="0" dirty="0"/>
              <a:t>Ask students to turn and talk to discuss why it is an example or non-example</a:t>
            </a:r>
          </a:p>
          <a:p>
            <a:endParaRPr lang="en-US" b="0" dirty="0"/>
          </a:p>
          <a:p>
            <a:endParaRPr lang="en-US" b="0" dirty="0"/>
          </a:p>
        </p:txBody>
      </p:sp>
      <p:sp>
        <p:nvSpPr>
          <p:cNvPr id="4" name="Slide Number Placeholder 3"/>
          <p:cNvSpPr>
            <a:spLocks noGrp="1"/>
          </p:cNvSpPr>
          <p:nvPr>
            <p:ph type="sldNum" sz="quarter" idx="10"/>
          </p:nvPr>
        </p:nvSpPr>
        <p:spPr/>
        <p:txBody>
          <a:bodyPr/>
          <a:lstStyle/>
          <a:p>
            <a:fld id="{4101CD8E-D845-419F-AF69-537BE0CEF4FA}" type="slidenum">
              <a:rPr lang="en-US" smtClean="0"/>
              <a:t>12</a:t>
            </a:fld>
            <a:endParaRPr lang="en-US" dirty="0"/>
          </a:p>
        </p:txBody>
      </p:sp>
      <p:sp>
        <p:nvSpPr>
          <p:cNvPr id="5" name="Footer Placeholder 4">
            <a:extLst>
              <a:ext uri="{FF2B5EF4-FFF2-40B4-BE49-F238E27FC236}">
                <a16:creationId xmlns:a16="http://schemas.microsoft.com/office/drawing/2014/main" id="{6BFF849C-D7D3-4890-8951-F51CB41F79FA}"/>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688424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Copy</a:t>
            </a:r>
            <a:r>
              <a:rPr lang="en-US" b="1" baseline="0" dirty="0"/>
              <a:t> and paste this slide as needed for each Focus Word.</a:t>
            </a:r>
            <a:endParaRPr lang="en-US" baseline="0" dirty="0">
              <a:solidFill>
                <a:prstClr val="black"/>
              </a:solidFill>
            </a:endParaRPr>
          </a:p>
          <a:p>
            <a:endParaRPr lang="en-US" b="1" i="1" dirty="0"/>
          </a:p>
          <a:p>
            <a:r>
              <a:rPr lang="en-US" b="1" i="1" dirty="0"/>
              <a:t>Focus Words</a:t>
            </a:r>
          </a:p>
          <a:p>
            <a:pPr marL="181240" indent="-181240">
              <a:buFont typeface="Arial" panose="020B0604020202020204" pitchFamily="34" charset="0"/>
              <a:buChar char="•"/>
            </a:pPr>
            <a:r>
              <a:rPr lang="en-US" b="0" i="0" dirty="0"/>
              <a:t>Important</a:t>
            </a:r>
            <a:r>
              <a:rPr lang="en-US" b="0" i="0" baseline="0" dirty="0"/>
              <a:t> for understanding</a:t>
            </a:r>
          </a:p>
          <a:p>
            <a:pPr marL="181240" indent="-181240">
              <a:buFont typeface="Arial" panose="020B0604020202020204" pitchFamily="34" charset="0"/>
              <a:buChar char="•"/>
            </a:pPr>
            <a:r>
              <a:rPr lang="en-US" b="0" i="0" baseline="0" dirty="0"/>
              <a:t>Complex definitions</a:t>
            </a:r>
          </a:p>
          <a:p>
            <a:pPr marL="181240" indent="-181240">
              <a:buFont typeface="Arial" panose="020B0604020202020204" pitchFamily="34" charset="0"/>
              <a:buChar char="•"/>
            </a:pPr>
            <a:r>
              <a:rPr lang="en-US" b="0" i="0" baseline="0" dirty="0"/>
              <a:t>Hard to explain</a:t>
            </a:r>
          </a:p>
          <a:p>
            <a:endParaRPr lang="en-US" b="0" i="0" baseline="0" dirty="0"/>
          </a:p>
          <a:p>
            <a:r>
              <a:rPr lang="en-US" b="0" i="1" baseline="0" dirty="0"/>
              <a:t>How to Teach:</a:t>
            </a:r>
            <a:endParaRPr lang="en-US" dirty="0">
              <a:solidFill>
                <a:prstClr val="black"/>
              </a:solidFill>
            </a:endParaRPr>
          </a:p>
          <a:p>
            <a:pPr marL="181240" indent="-181240">
              <a:buFont typeface="Arial" panose="020B0604020202020204" pitchFamily="34" charset="0"/>
              <a:buChar char="•"/>
            </a:pPr>
            <a:r>
              <a:rPr lang="en-US" b="0" i="0" dirty="0"/>
              <a:t>Question to Check for Understanding</a:t>
            </a:r>
          </a:p>
          <a:p>
            <a:pPr marL="664546" lvl="1" indent="-181240">
              <a:buFont typeface="Arial" panose="020B0604020202020204" pitchFamily="34" charset="0"/>
              <a:buChar char="•"/>
            </a:pPr>
            <a:r>
              <a:rPr lang="en-US" b="0" baseline="0" dirty="0"/>
              <a:t>Ask students to show thumbs/up down </a:t>
            </a:r>
          </a:p>
          <a:p>
            <a:pPr marL="664546" lvl="1" indent="-181240">
              <a:buFont typeface="Arial" panose="020B0604020202020204" pitchFamily="34" charset="0"/>
              <a:buChar char="•"/>
            </a:pPr>
            <a:r>
              <a:rPr lang="en-US" b="0" baseline="0" dirty="0"/>
              <a:t>Ask students to turn and talk to discuss</a:t>
            </a:r>
          </a:p>
          <a:p>
            <a:endParaRPr lang="en-US" b="0" baseline="0" dirty="0"/>
          </a:p>
        </p:txBody>
      </p:sp>
      <p:sp>
        <p:nvSpPr>
          <p:cNvPr id="4" name="Slide Number Placeholder 3"/>
          <p:cNvSpPr>
            <a:spLocks noGrp="1"/>
          </p:cNvSpPr>
          <p:nvPr>
            <p:ph type="sldNum" sz="quarter" idx="10"/>
          </p:nvPr>
        </p:nvSpPr>
        <p:spPr/>
        <p:txBody>
          <a:bodyPr/>
          <a:lstStyle/>
          <a:p>
            <a:fld id="{4101CD8E-D845-419F-AF69-537BE0CEF4FA}" type="slidenum">
              <a:rPr lang="en-US" smtClean="0"/>
              <a:t>13</a:t>
            </a:fld>
            <a:endParaRPr lang="en-US" dirty="0"/>
          </a:p>
        </p:txBody>
      </p:sp>
      <p:sp>
        <p:nvSpPr>
          <p:cNvPr id="5" name="Footer Placeholder 4">
            <a:extLst>
              <a:ext uri="{FF2B5EF4-FFF2-40B4-BE49-F238E27FC236}">
                <a16:creationId xmlns:a16="http://schemas.microsoft.com/office/drawing/2014/main" id="{A8627AC3-6A48-44D5-88E7-73157EAF770C}"/>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997627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baseline="0" dirty="0"/>
              <a:t>Use this slide to decide how you will plan for World &amp; Word Knowledge. Indicate (by putting your initials or some other notes in the table) which co-teacher will take the lead for planning each component or whether you will work together. </a:t>
            </a:r>
          </a:p>
          <a:p>
            <a:pPr defTabSz="966612">
              <a:defRPr/>
            </a:pPr>
            <a:endParaRPr lang="en-US" b="0" i="1" baseline="0" dirty="0"/>
          </a:p>
          <a:p>
            <a:pPr defTabSz="966612">
              <a:defRPr/>
            </a:pPr>
            <a:r>
              <a:rPr lang="en-US" b="0" i="1" baseline="0" dirty="0"/>
              <a:t>When you present this PowerPoint to your class, this slide will not be shown. </a:t>
            </a:r>
            <a:endParaRPr lang="en-US" b="0" i="1" dirty="0"/>
          </a:p>
          <a:p>
            <a:endParaRPr lang="en-US" dirty="0"/>
          </a:p>
        </p:txBody>
      </p:sp>
      <p:sp>
        <p:nvSpPr>
          <p:cNvPr id="4" name="Slide Number Placeholder 3"/>
          <p:cNvSpPr>
            <a:spLocks noGrp="1"/>
          </p:cNvSpPr>
          <p:nvPr>
            <p:ph type="sldNum" sz="quarter" idx="10"/>
          </p:nvPr>
        </p:nvSpPr>
        <p:spPr/>
        <p:txBody>
          <a:bodyPr/>
          <a:lstStyle/>
          <a:p>
            <a:fld id="{4101CD8E-D845-419F-AF69-537BE0CEF4FA}" type="slidenum">
              <a:rPr lang="en-US" smtClean="0"/>
              <a:t>2</a:t>
            </a:fld>
            <a:endParaRPr lang="en-US" dirty="0"/>
          </a:p>
        </p:txBody>
      </p:sp>
      <p:sp>
        <p:nvSpPr>
          <p:cNvPr id="5" name="Footer Placeholder 4">
            <a:extLst>
              <a:ext uri="{FF2B5EF4-FFF2-40B4-BE49-F238E27FC236}">
                <a16:creationId xmlns:a16="http://schemas.microsoft.com/office/drawing/2014/main" id="{7ED2A120-796F-40AA-A7A4-DC452FB87B48}"/>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169274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baseline="0" dirty="0"/>
              <a:t>Use this slide to give you some ideas for how to teach World &amp; Word Knowledge.</a:t>
            </a:r>
          </a:p>
          <a:p>
            <a:endParaRPr lang="en-US" dirty="0"/>
          </a:p>
          <a:p>
            <a:pPr defTabSz="966612">
              <a:defRPr/>
            </a:pPr>
            <a:r>
              <a:rPr lang="en-US" b="0" i="1" baseline="0" dirty="0"/>
              <a:t>Indicate (by putting your initials or some other notes in the table) which co-teacher will take the lead for each component or whether you will work together with both teachers “jumping in.”</a:t>
            </a:r>
          </a:p>
          <a:p>
            <a:pPr defTabSz="966612">
              <a:defRPr/>
            </a:pPr>
            <a:endParaRPr lang="en-US" dirty="0"/>
          </a:p>
          <a:p>
            <a:pPr defTabSz="966612">
              <a:defRPr/>
            </a:pPr>
            <a:r>
              <a:rPr lang="en-US" b="0" i="1" baseline="0" dirty="0"/>
              <a:t>When you present this PowerPoint to your class, this slide will not be shown. </a:t>
            </a:r>
            <a:endParaRPr lang="en-US" b="0" i="1" dirty="0"/>
          </a:p>
          <a:p>
            <a:endParaRPr lang="en-US" dirty="0"/>
          </a:p>
        </p:txBody>
      </p:sp>
      <p:sp>
        <p:nvSpPr>
          <p:cNvPr id="4" name="Slide Number Placeholder 3"/>
          <p:cNvSpPr>
            <a:spLocks noGrp="1"/>
          </p:cNvSpPr>
          <p:nvPr>
            <p:ph type="sldNum" sz="quarter" idx="10"/>
          </p:nvPr>
        </p:nvSpPr>
        <p:spPr/>
        <p:txBody>
          <a:bodyPr/>
          <a:lstStyle/>
          <a:p>
            <a:fld id="{4101CD8E-D845-419F-AF69-537BE0CEF4FA}" type="slidenum">
              <a:rPr lang="en-US" smtClean="0"/>
              <a:t>3</a:t>
            </a:fld>
            <a:endParaRPr lang="en-US" dirty="0"/>
          </a:p>
        </p:txBody>
      </p:sp>
      <p:sp>
        <p:nvSpPr>
          <p:cNvPr id="5" name="Footer Placeholder 4">
            <a:extLst>
              <a:ext uri="{FF2B5EF4-FFF2-40B4-BE49-F238E27FC236}">
                <a16:creationId xmlns:a16="http://schemas.microsoft.com/office/drawing/2014/main" id="{018ACB1B-7325-46BE-B902-EE4A876C7A2E}"/>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1342753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i="0" dirty="0"/>
              <a:t>Words</a:t>
            </a:r>
            <a:r>
              <a:rPr lang="en-US" b="1" i="0" baseline="0" dirty="0"/>
              <a:t> in bold are a suggested script. </a:t>
            </a:r>
            <a:r>
              <a:rPr lang="en-US" b="0" i="1" baseline="0" dirty="0"/>
              <a:t>Notes for planning and teaching are written in italics.</a:t>
            </a:r>
          </a:p>
          <a:p>
            <a:pPr defTabSz="966612">
              <a:defRPr/>
            </a:pPr>
            <a:endParaRPr lang="en-US" b="1" i="0" dirty="0"/>
          </a:p>
          <a:p>
            <a:pPr defTabSz="966612">
              <a:defRPr/>
            </a:pPr>
            <a:r>
              <a:rPr lang="en-US" i="1" dirty="0"/>
              <a:t>Be sure to insert required information onto slide throughout the presentation, where indicated.  </a:t>
            </a:r>
            <a:r>
              <a:rPr lang="en-US" b="1" dirty="0"/>
              <a:t>Today, we will get the gist of a text called ____________. </a:t>
            </a:r>
            <a:endParaRPr lang="en-US" dirty="0"/>
          </a:p>
          <a:p>
            <a:endParaRPr lang="en-US" sz="1300" i="1" dirty="0">
              <a:latin typeface="+mn-lt"/>
            </a:endParaRPr>
          </a:p>
          <a:p>
            <a:r>
              <a:rPr lang="en-US" sz="1300" i="1" dirty="0">
                <a:latin typeface="+mn-lt"/>
              </a:rPr>
              <a:t>Insert the title of the text into the textbox. </a:t>
            </a:r>
          </a:p>
          <a:p>
            <a:endParaRPr lang="en-US" sz="1300" i="1" dirty="0">
              <a:latin typeface="+mn-lt"/>
            </a:endParaRPr>
          </a:p>
          <a:p>
            <a:r>
              <a:rPr lang="en-US" sz="1300" b="1" dirty="0">
                <a:latin typeface="+mn-lt"/>
              </a:rPr>
              <a:t>Instructional Technique Planning</a:t>
            </a:r>
          </a:p>
          <a:p>
            <a:endParaRPr lang="en-US" sz="1300" b="1" dirty="0">
              <a:latin typeface="+mn-lt"/>
            </a:endParaRPr>
          </a:p>
          <a:p>
            <a:r>
              <a:rPr lang="en-US" sz="1300" b="1" i="1" dirty="0">
                <a:latin typeface="+mn-lt"/>
              </a:rPr>
              <a:t>Instructional Methods:</a:t>
            </a:r>
          </a:p>
          <a:p>
            <a:r>
              <a:rPr lang="en-US" sz="1300" i="1" dirty="0">
                <a:latin typeface="+mn-lt"/>
              </a:rPr>
              <a:t>Throughout the entire lesson, keep students engaged using the following strategies:</a:t>
            </a:r>
          </a:p>
          <a:p>
            <a:pPr marL="181240" indent="-181240">
              <a:buFont typeface="Arial" panose="020B0604020202020204" pitchFamily="34" charset="0"/>
              <a:buChar char="•"/>
            </a:pPr>
            <a:r>
              <a:rPr lang="en-US" baseline="0" dirty="0"/>
              <a:t>Be snappy, not fancy</a:t>
            </a:r>
          </a:p>
          <a:p>
            <a:pPr marL="181240" indent="-181240">
              <a:buFont typeface="Arial" panose="020B0604020202020204" pitchFamily="34" charset="0"/>
              <a:buChar char="•"/>
            </a:pPr>
            <a:r>
              <a:rPr lang="en-US" baseline="0" dirty="0"/>
              <a:t>Get students talking (examples include:)</a:t>
            </a:r>
          </a:p>
          <a:p>
            <a:pPr marL="664546" lvl="1" indent="-181240">
              <a:buFont typeface="Arial" panose="020B0604020202020204" pitchFamily="34" charset="0"/>
              <a:buChar char="•"/>
            </a:pPr>
            <a:r>
              <a:rPr lang="en-US" baseline="0" dirty="0"/>
              <a:t>Choral Response</a:t>
            </a:r>
          </a:p>
          <a:p>
            <a:pPr marL="664546" lvl="1" indent="-181240">
              <a:buFont typeface="Arial" panose="020B0604020202020204" pitchFamily="34" charset="0"/>
              <a:buChar char="•"/>
            </a:pPr>
            <a:r>
              <a:rPr lang="en-US" baseline="0" dirty="0"/>
              <a:t>Turn and Talk</a:t>
            </a:r>
          </a:p>
          <a:p>
            <a:pPr marL="664546" lvl="1" indent="-181240">
              <a:buFont typeface="Arial" panose="020B0604020202020204" pitchFamily="34" charset="0"/>
              <a:buChar char="•"/>
            </a:pPr>
            <a:r>
              <a:rPr lang="en-US" baseline="0" dirty="0"/>
              <a:t>Hand Signals</a:t>
            </a:r>
          </a:p>
          <a:p>
            <a:pPr marL="664546" lvl="1" indent="-181240">
              <a:buFont typeface="Arial" panose="020B0604020202020204" pitchFamily="34" charset="0"/>
              <a:buChar char="•"/>
            </a:pPr>
            <a:r>
              <a:rPr lang="en-US" baseline="0" dirty="0"/>
              <a:t>Whip Around</a:t>
            </a:r>
          </a:p>
          <a:p>
            <a:pPr marL="664546" lvl="1" indent="-181240">
              <a:buFont typeface="Arial" panose="020B0604020202020204" pitchFamily="34" charset="0"/>
              <a:buChar char="•"/>
            </a:pPr>
            <a:r>
              <a:rPr lang="en-US" baseline="0" dirty="0"/>
              <a:t>Friendly Cold Call</a:t>
            </a:r>
          </a:p>
          <a:p>
            <a:pPr marL="664546" lvl="1" indent="-181240">
              <a:buFont typeface="Arial" panose="020B0604020202020204" pitchFamily="34" charset="0"/>
              <a:buChar char="•"/>
            </a:pPr>
            <a:r>
              <a:rPr lang="en-US" dirty="0"/>
              <a:t>Cold Call</a:t>
            </a:r>
          </a:p>
          <a:p>
            <a:pPr marL="664546" lvl="1" indent="-181240">
              <a:buFont typeface="Arial" panose="020B0604020202020204" pitchFamily="34" charset="0"/>
              <a:buChar char="•"/>
            </a:pPr>
            <a:endParaRPr lang="en-US" dirty="0"/>
          </a:p>
          <a:p>
            <a:r>
              <a:rPr lang="en-US" b="1" i="1" dirty="0"/>
              <a:t>Classroom</a:t>
            </a:r>
            <a:r>
              <a:rPr lang="en-US" b="1" i="1" baseline="0" dirty="0"/>
              <a:t> Climate:</a:t>
            </a:r>
          </a:p>
          <a:p>
            <a:r>
              <a:rPr lang="en-US" dirty="0"/>
              <a:t>Explicitly</a:t>
            </a:r>
            <a:r>
              <a:rPr lang="en-US" baseline="0" dirty="0"/>
              <a:t> state expectations, especially when you introduce a new activity (e.g. the first time you use Turn &amp; Talk)</a:t>
            </a:r>
          </a:p>
          <a:p>
            <a:pPr marL="672090" lvl="1" indent="-188784">
              <a:buFont typeface="Arial" panose="020B0604020202020204" pitchFamily="34" charset="0"/>
              <a:buChar char="•"/>
            </a:pPr>
            <a:r>
              <a:rPr lang="en-US" baseline="0" dirty="0"/>
              <a:t>This will help maximize structure and predictability for students</a:t>
            </a:r>
          </a:p>
          <a:p>
            <a:pPr marL="672090" lvl="1" indent="-188784">
              <a:buFont typeface="Arial" panose="020B0604020202020204" pitchFamily="34" charset="0"/>
              <a:buChar char="•"/>
            </a:pPr>
            <a:r>
              <a:rPr lang="en-US" baseline="0" dirty="0"/>
              <a:t>You may need to practice these routines several times before students are proficient</a:t>
            </a:r>
          </a:p>
          <a:p>
            <a:r>
              <a:rPr lang="en-US" baseline="0" dirty="0"/>
              <a:t>Listen in on conversations during Turn &amp; Talk</a:t>
            </a:r>
          </a:p>
          <a:p>
            <a:pPr marL="672090" lvl="1" indent="-188784" defTabSz="1006848">
              <a:buFont typeface="Arial" panose="020B0604020202020204" pitchFamily="34" charset="0"/>
              <a:buChar char="•"/>
              <a:defRPr/>
            </a:pPr>
            <a:r>
              <a:rPr lang="en-US" dirty="0"/>
              <a:t>Address misunderstandings and share student insights with whole group when appropriate.</a:t>
            </a:r>
          </a:p>
          <a:p>
            <a:r>
              <a:rPr lang="en-US" baseline="0" dirty="0"/>
              <a:t>Ignore minor behavior infractions and praise positive behavior</a:t>
            </a:r>
          </a:p>
          <a:p>
            <a:pPr marL="672090" lvl="1" indent="-188784">
              <a:buFont typeface="Arial" panose="020B0604020202020204" pitchFamily="34" charset="0"/>
              <a:buChar char="•"/>
            </a:pPr>
            <a:r>
              <a:rPr lang="en-US" dirty="0"/>
              <a:t>Ignore off-task behavior or things that will derail you (students making off-task comments)</a:t>
            </a:r>
          </a:p>
          <a:p>
            <a:pPr marL="672090" lvl="1" indent="-188784">
              <a:buFont typeface="Arial" panose="020B0604020202020204" pitchFamily="34" charset="0"/>
              <a:buChar char="•"/>
            </a:pPr>
            <a:r>
              <a:rPr lang="en-US" dirty="0"/>
              <a:t>Provide nonverbal cues for getting kids back on text (proximity)</a:t>
            </a:r>
          </a:p>
          <a:p>
            <a:pPr marL="672090" lvl="1" indent="-188784">
              <a:buFont typeface="Arial" panose="020B0604020202020204" pitchFamily="34" charset="0"/>
              <a:buChar char="•"/>
            </a:pPr>
            <a:r>
              <a:rPr lang="en-US" dirty="0"/>
              <a:t>Provide examples of positive feedback (praise examples of behaviors that are incompatible with problem behavior)</a:t>
            </a:r>
          </a:p>
          <a:p>
            <a:pPr marL="483306" lvl="1"/>
            <a:endParaRPr lang="en-US" b="0" dirty="0"/>
          </a:p>
          <a:p>
            <a:pPr lvl="1"/>
            <a:endParaRPr lang="en-US" sz="1300" i="1" dirty="0">
              <a:latin typeface="+mn-lt"/>
            </a:endParaRPr>
          </a:p>
          <a:p>
            <a:endParaRPr lang="en-US" b="1" dirty="0"/>
          </a:p>
        </p:txBody>
      </p:sp>
      <p:sp>
        <p:nvSpPr>
          <p:cNvPr id="4" name="Slide Number Placeholder 3"/>
          <p:cNvSpPr>
            <a:spLocks noGrp="1"/>
          </p:cNvSpPr>
          <p:nvPr>
            <p:ph type="sldNum" sz="quarter" idx="10"/>
          </p:nvPr>
        </p:nvSpPr>
        <p:spPr/>
        <p:txBody>
          <a:bodyPr/>
          <a:lstStyle/>
          <a:p>
            <a:fld id="{4101CD8E-D845-419F-AF69-537BE0CEF4FA}" type="slidenum">
              <a:rPr lang="en-US" smtClean="0"/>
              <a:t>4</a:t>
            </a:fld>
            <a:endParaRPr lang="en-US" dirty="0"/>
          </a:p>
        </p:txBody>
      </p:sp>
      <p:sp>
        <p:nvSpPr>
          <p:cNvPr id="5" name="Footer Placeholder 4">
            <a:extLst>
              <a:ext uri="{FF2B5EF4-FFF2-40B4-BE49-F238E27FC236}">
                <a16:creationId xmlns:a16="http://schemas.microsoft.com/office/drawing/2014/main" id="{4C71B7AE-83A0-468D-8030-FEE8862EE6D6}"/>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542349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Recently, we learned about _____, so by getting the gist of this text, you’ll learn more about _______. </a:t>
            </a:r>
            <a:endParaRPr lang="en-US" dirty="0"/>
          </a:p>
          <a:p>
            <a:endParaRPr lang="en-US" sz="1300" i="1" dirty="0">
              <a:latin typeface="+mn-lt"/>
            </a:endParaRPr>
          </a:p>
          <a:p>
            <a:r>
              <a:rPr lang="en-US" sz="1300" i="1" dirty="0">
                <a:latin typeface="+mn-lt"/>
              </a:rPr>
              <a:t>Connect to prior learning: Insert a quick explanation about how the concepts and words that you’ll present connect to prior learning. Add an image if appropriate. </a:t>
            </a:r>
          </a:p>
        </p:txBody>
      </p:sp>
      <p:sp>
        <p:nvSpPr>
          <p:cNvPr id="4" name="Slide Number Placeholder 3"/>
          <p:cNvSpPr>
            <a:spLocks noGrp="1"/>
          </p:cNvSpPr>
          <p:nvPr>
            <p:ph type="sldNum" sz="quarter" idx="10"/>
          </p:nvPr>
        </p:nvSpPr>
        <p:spPr/>
        <p:txBody>
          <a:bodyPr/>
          <a:lstStyle/>
          <a:p>
            <a:fld id="{4101CD8E-D845-419F-AF69-537BE0CEF4FA}" type="slidenum">
              <a:rPr lang="en-US" smtClean="0"/>
              <a:t>5</a:t>
            </a:fld>
            <a:endParaRPr lang="en-US" dirty="0"/>
          </a:p>
        </p:txBody>
      </p:sp>
      <p:sp>
        <p:nvSpPr>
          <p:cNvPr id="5" name="Footer Placeholder 4">
            <a:extLst>
              <a:ext uri="{FF2B5EF4-FFF2-40B4-BE49-F238E27FC236}">
                <a16:creationId xmlns:a16="http://schemas.microsoft.com/office/drawing/2014/main" id="{F310B302-73A9-4804-897B-F4BA32BC5D64}"/>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1824530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u="none" dirty="0"/>
              <a:t>W</a:t>
            </a:r>
            <a:r>
              <a:rPr lang="en-US" b="0" i="1" u="none" dirty="0"/>
              <a:t>hat to Teach:</a:t>
            </a:r>
            <a:endParaRPr lang="en-US" u="none" dirty="0"/>
          </a:p>
          <a:p>
            <a:pPr marL="181240" indent="-181240" defTabSz="966612">
              <a:buFont typeface="Arial" panose="020B0604020202020204" pitchFamily="34" charset="0"/>
              <a:buChar char="•"/>
              <a:defRPr/>
            </a:pPr>
            <a:r>
              <a:rPr lang="en-US" baseline="0" dirty="0"/>
              <a:t>Background information not provided in the text </a:t>
            </a:r>
            <a:r>
              <a:rPr lang="en-US" b="0" u="sng" baseline="0" dirty="0"/>
              <a:t>and/or </a:t>
            </a:r>
            <a:endParaRPr lang="en-US" dirty="0"/>
          </a:p>
          <a:p>
            <a:pPr marL="181240" indent="-181240">
              <a:buFont typeface="Arial" panose="020B0604020202020204" pitchFamily="34" charset="0"/>
              <a:buChar char="•"/>
            </a:pPr>
            <a:r>
              <a:rPr lang="en-US" dirty="0"/>
              <a:t>A complicated</a:t>
            </a:r>
            <a:r>
              <a:rPr lang="en-US" baseline="0" dirty="0"/>
              <a:t> concept in the text</a:t>
            </a:r>
            <a:endParaRPr lang="en-US" dirty="0"/>
          </a:p>
          <a:p>
            <a:endParaRPr lang="en-US" i="1" dirty="0"/>
          </a:p>
          <a:p>
            <a:r>
              <a:rPr lang="en-US" i="1" dirty="0"/>
              <a:t>How to</a:t>
            </a:r>
            <a:r>
              <a:rPr lang="en-US" i="1" baseline="0" dirty="0"/>
              <a:t> Teach:</a:t>
            </a:r>
            <a:endParaRPr lang="en-US" b="0" i="1" u="none" dirty="0"/>
          </a:p>
          <a:p>
            <a:pPr marL="181240" indent="-181240">
              <a:buFont typeface="Arial" panose="020B0604020202020204" pitchFamily="34" charset="0"/>
              <a:buChar char="•"/>
            </a:pPr>
            <a:r>
              <a:rPr lang="en-US" dirty="0"/>
              <a:t>Teach directly</a:t>
            </a:r>
          </a:p>
          <a:p>
            <a:pPr marL="181240" indent="-181240">
              <a:buFont typeface="Arial" panose="020B0604020202020204" pitchFamily="34" charset="0"/>
              <a:buChar char="•"/>
            </a:pPr>
            <a:r>
              <a:rPr lang="en-US" baseline="0" dirty="0"/>
              <a:t>Connect to prior learning</a:t>
            </a:r>
          </a:p>
          <a:p>
            <a:pPr marL="181240" indent="-181240">
              <a:buFont typeface="Arial" panose="020B0604020202020204" pitchFamily="34" charset="0"/>
              <a:buChar char="•"/>
            </a:pPr>
            <a:r>
              <a:rPr lang="en-US" baseline="0" dirty="0"/>
              <a:t>Sell the text</a:t>
            </a:r>
          </a:p>
          <a:p>
            <a:pPr marL="181240" indent="-181240">
              <a:buFont typeface="Arial" panose="020B0604020202020204" pitchFamily="34" charset="0"/>
              <a:buChar char="•"/>
            </a:pPr>
            <a:r>
              <a:rPr lang="en-US" baseline="0" dirty="0"/>
              <a:t>Keep students engaged</a:t>
            </a:r>
          </a:p>
          <a:p>
            <a:endParaRPr lang="en-US" dirty="0"/>
          </a:p>
          <a:p>
            <a:r>
              <a:rPr lang="en-US" b="1" dirty="0"/>
              <a:t>Copy</a:t>
            </a:r>
            <a:r>
              <a:rPr lang="en-US" b="1" baseline="0" dirty="0"/>
              <a:t> and paste this slide as needed.</a:t>
            </a:r>
            <a:endParaRPr lang="en-US" b="1" dirty="0"/>
          </a:p>
        </p:txBody>
      </p:sp>
      <p:sp>
        <p:nvSpPr>
          <p:cNvPr id="4" name="Slide Number Placeholder 3"/>
          <p:cNvSpPr>
            <a:spLocks noGrp="1"/>
          </p:cNvSpPr>
          <p:nvPr>
            <p:ph type="sldNum" sz="quarter" idx="10"/>
          </p:nvPr>
        </p:nvSpPr>
        <p:spPr/>
        <p:txBody>
          <a:bodyPr/>
          <a:lstStyle/>
          <a:p>
            <a:fld id="{4101CD8E-D845-419F-AF69-537BE0CEF4FA}" type="slidenum">
              <a:rPr lang="en-US" smtClean="0"/>
              <a:t>6</a:t>
            </a:fld>
            <a:endParaRPr lang="en-US" dirty="0"/>
          </a:p>
        </p:txBody>
      </p:sp>
      <p:sp>
        <p:nvSpPr>
          <p:cNvPr id="5" name="Footer Placeholder 4">
            <a:extLst>
              <a:ext uri="{FF2B5EF4-FFF2-40B4-BE49-F238E27FC236}">
                <a16:creationId xmlns:a16="http://schemas.microsoft.com/office/drawing/2014/main" id="{9EAF8057-6131-4D59-9B20-AC3F51114D50}"/>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491015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0" i="1" dirty="0"/>
              <a:t>Introduce</a:t>
            </a:r>
            <a:r>
              <a:rPr lang="en-US" b="0" i="1" baseline="0" dirty="0"/>
              <a:t> the video: </a:t>
            </a:r>
            <a:r>
              <a:rPr lang="en-US" b="1" baseline="0" dirty="0"/>
              <a:t>Knowing about _____ will help you understand the text you are about to read. As you’re watching the video, look for _______.</a:t>
            </a:r>
            <a:endParaRPr lang="en-US" b="1" dirty="0"/>
          </a:p>
          <a:p>
            <a:pPr defTabSz="966612">
              <a:defRPr/>
            </a:pPr>
            <a:endParaRPr lang="en-US" b="0" i="1" dirty="0"/>
          </a:p>
          <a:p>
            <a:pPr defTabSz="966612">
              <a:defRPr/>
            </a:pPr>
            <a:r>
              <a:rPr lang="en-US" b="0" i="1" dirty="0"/>
              <a:t>Insert a link to a video</a:t>
            </a:r>
            <a:r>
              <a:rPr lang="en-US" b="0" i="1" baseline="0" dirty="0"/>
              <a:t> and choose which part(s) to play (total length should be less than 2 minutes). If the audio from the video is not important, talk over the video with your own narration. Be sure to introduce the video by telling students what to watch for. </a:t>
            </a:r>
            <a:endParaRPr lang="en-US" dirty="0"/>
          </a:p>
        </p:txBody>
      </p:sp>
      <p:sp>
        <p:nvSpPr>
          <p:cNvPr id="4" name="Slide Number Placeholder 3"/>
          <p:cNvSpPr>
            <a:spLocks noGrp="1"/>
          </p:cNvSpPr>
          <p:nvPr>
            <p:ph type="sldNum" sz="quarter" idx="10"/>
          </p:nvPr>
        </p:nvSpPr>
        <p:spPr/>
        <p:txBody>
          <a:bodyPr/>
          <a:lstStyle/>
          <a:p>
            <a:fld id="{4101CD8E-D845-419F-AF69-537BE0CEF4FA}" type="slidenum">
              <a:rPr lang="en-US" smtClean="0"/>
              <a:t>7</a:t>
            </a:fld>
            <a:endParaRPr lang="en-US" dirty="0"/>
          </a:p>
        </p:txBody>
      </p:sp>
      <p:sp>
        <p:nvSpPr>
          <p:cNvPr id="5" name="Footer Placeholder 4">
            <a:extLst>
              <a:ext uri="{FF2B5EF4-FFF2-40B4-BE49-F238E27FC236}">
                <a16:creationId xmlns:a16="http://schemas.microsoft.com/office/drawing/2014/main" id="{A10E74F4-2449-4CCC-B2CC-AC300007F9FD}"/>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125791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Let’s take a look at words you will need to know to understand the text.</a:t>
            </a:r>
          </a:p>
          <a:p>
            <a:pPr defTabSz="966612">
              <a:defRPr/>
            </a:pPr>
            <a:endParaRPr lang="en-US" b="0" i="1" dirty="0"/>
          </a:p>
          <a:p>
            <a:pPr defTabSz="966612">
              <a:defRPr/>
            </a:pPr>
            <a:r>
              <a:rPr lang="en-US" b="0" i="1" dirty="0"/>
              <a:t>Insert a bulleted list of all words (fast and focus) that you’ll be teaching. </a:t>
            </a:r>
          </a:p>
          <a:p>
            <a:endParaRPr lang="en-US" dirty="0"/>
          </a:p>
        </p:txBody>
      </p:sp>
      <p:sp>
        <p:nvSpPr>
          <p:cNvPr id="4" name="Slide Number Placeholder 3"/>
          <p:cNvSpPr>
            <a:spLocks noGrp="1"/>
          </p:cNvSpPr>
          <p:nvPr>
            <p:ph type="sldNum" sz="quarter" idx="10"/>
          </p:nvPr>
        </p:nvSpPr>
        <p:spPr/>
        <p:txBody>
          <a:bodyPr/>
          <a:lstStyle/>
          <a:p>
            <a:fld id="{4101CD8E-D845-419F-AF69-537BE0CEF4FA}" type="slidenum">
              <a:rPr lang="en-US" smtClean="0"/>
              <a:t>8</a:t>
            </a:fld>
            <a:endParaRPr lang="en-US" dirty="0"/>
          </a:p>
        </p:txBody>
      </p:sp>
      <p:sp>
        <p:nvSpPr>
          <p:cNvPr id="5" name="Footer Placeholder 4">
            <a:extLst>
              <a:ext uri="{FF2B5EF4-FFF2-40B4-BE49-F238E27FC236}">
                <a16:creationId xmlns:a16="http://schemas.microsoft.com/office/drawing/2014/main" id="{6A9FEC33-0580-4E50-B302-7F524ECCE402}"/>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7480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Copy</a:t>
            </a:r>
            <a:r>
              <a:rPr lang="en-US" b="1" baseline="0" dirty="0"/>
              <a:t> and paste this slide for each Fast Word.</a:t>
            </a:r>
            <a:endParaRPr lang="en-US" baseline="0" dirty="0">
              <a:solidFill>
                <a:prstClr val="black"/>
              </a:solidFill>
            </a:endParaRPr>
          </a:p>
          <a:p>
            <a:endParaRPr lang="en-US" b="1" i="1" dirty="0"/>
          </a:p>
          <a:p>
            <a:r>
              <a:rPr lang="en-US" b="1" i="1" dirty="0"/>
              <a:t>Fast Words</a:t>
            </a:r>
          </a:p>
          <a:p>
            <a:pPr marL="181240" indent="-181240">
              <a:buFont typeface="Arial" panose="020B0604020202020204" pitchFamily="34" charset="0"/>
              <a:buChar char="•"/>
            </a:pPr>
            <a:r>
              <a:rPr lang="en-US" b="0" i="0" dirty="0"/>
              <a:t>Less essential</a:t>
            </a:r>
            <a:r>
              <a:rPr lang="en-US" b="0" i="0" baseline="0" dirty="0"/>
              <a:t> to the text</a:t>
            </a:r>
          </a:p>
          <a:p>
            <a:pPr marL="181240" indent="-181240">
              <a:buFont typeface="Arial" panose="020B0604020202020204" pitchFamily="34" charset="0"/>
              <a:buChar char="•"/>
            </a:pPr>
            <a:r>
              <a:rPr lang="en-US" b="0" i="0" baseline="0" dirty="0"/>
              <a:t>Simple definitions</a:t>
            </a:r>
          </a:p>
          <a:p>
            <a:pPr marL="181240" indent="-181240">
              <a:buFont typeface="Arial" panose="020B0604020202020204" pitchFamily="34" charset="0"/>
              <a:buChar char="•"/>
            </a:pPr>
            <a:r>
              <a:rPr lang="en-US" b="0" i="0" baseline="0" dirty="0"/>
              <a:t>Easily imageable</a:t>
            </a:r>
          </a:p>
          <a:p>
            <a:endParaRPr lang="en-US" b="0" i="0" baseline="0" dirty="0"/>
          </a:p>
          <a:p>
            <a:r>
              <a:rPr lang="en-US" b="0" i="1" baseline="0" dirty="0"/>
              <a:t>How to Teach:</a:t>
            </a:r>
            <a:endParaRPr lang="en-US" b="0" i="1" dirty="0"/>
          </a:p>
          <a:p>
            <a:pPr marL="181240" indent="-181240">
              <a:buFont typeface="Arial" panose="020B0604020202020204" pitchFamily="34" charset="0"/>
              <a:buChar char="•"/>
            </a:pPr>
            <a:r>
              <a:rPr lang="en-US" b="0" i="0" dirty="0"/>
              <a:t>Short Definition</a:t>
            </a:r>
          </a:p>
          <a:p>
            <a:pPr marL="667902" lvl="1" indent="-184596">
              <a:buFont typeface="Arial" panose="020B0604020202020204" pitchFamily="34" charset="0"/>
              <a:buChar char="•"/>
            </a:pPr>
            <a:r>
              <a:rPr lang="en-US" dirty="0">
                <a:solidFill>
                  <a:prstClr val="black"/>
                </a:solidFill>
              </a:rPr>
              <a:t>synonyms, if possible</a:t>
            </a:r>
          </a:p>
          <a:p>
            <a:pPr marL="667902" lvl="1" indent="-184596">
              <a:buFont typeface="Arial" panose="020B0604020202020204" pitchFamily="34" charset="0"/>
              <a:buChar char="•"/>
            </a:pPr>
            <a:r>
              <a:rPr lang="en-US" dirty="0">
                <a:solidFill>
                  <a:prstClr val="black"/>
                </a:solidFill>
              </a:rPr>
              <a:t>applicable to the current text</a:t>
            </a:r>
          </a:p>
          <a:p>
            <a:pPr marL="184596" indent="-184596">
              <a:buFont typeface="Arial" panose="020B0604020202020204" pitchFamily="34" charset="0"/>
              <a:buChar char="•"/>
            </a:pPr>
            <a:r>
              <a:rPr lang="en-US" dirty="0">
                <a:solidFill>
                  <a:prstClr val="black"/>
                </a:solidFill>
              </a:rPr>
              <a:t>Image (sometimes)</a:t>
            </a:r>
          </a:p>
          <a:p>
            <a:pPr marL="667902" lvl="1" indent="-184596">
              <a:buFont typeface="Arial" panose="020B0604020202020204" pitchFamily="34" charset="0"/>
              <a:buChar char="•"/>
            </a:pPr>
            <a:r>
              <a:rPr lang="en-US" b="0" dirty="0">
                <a:solidFill>
                  <a:prstClr val="black"/>
                </a:solidFill>
              </a:rPr>
              <a:t>exactly shows what the word means in</a:t>
            </a:r>
            <a:r>
              <a:rPr lang="en-US" b="0" baseline="0" dirty="0">
                <a:solidFill>
                  <a:prstClr val="black"/>
                </a:solidFill>
              </a:rPr>
              <a:t> the text</a:t>
            </a:r>
            <a:endParaRPr lang="en-US" b="0" dirty="0">
              <a:solidFill>
                <a:prstClr val="black"/>
              </a:solidFill>
            </a:endParaRPr>
          </a:p>
          <a:p>
            <a:pPr marL="667902" lvl="1" indent="-184596">
              <a:buFont typeface="Arial" panose="020B0604020202020204" pitchFamily="34" charset="0"/>
              <a:buChar char="•"/>
            </a:pPr>
            <a:r>
              <a:rPr lang="en-US" dirty="0">
                <a:solidFill>
                  <a:prstClr val="black"/>
                </a:solidFill>
              </a:rPr>
              <a:t>does NOT approximate the meaning</a:t>
            </a:r>
          </a:p>
          <a:p>
            <a:pPr marL="184596" indent="-184596">
              <a:buFont typeface="Arial" panose="020B0604020202020204" pitchFamily="34" charset="0"/>
              <a:buChar char="•"/>
            </a:pPr>
            <a:r>
              <a:rPr lang="en-US" dirty="0">
                <a:solidFill>
                  <a:prstClr val="black"/>
                </a:solidFill>
              </a:rPr>
              <a:t>Explicit</a:t>
            </a:r>
            <a:r>
              <a:rPr lang="en-US" baseline="0" dirty="0">
                <a:solidFill>
                  <a:prstClr val="black"/>
                </a:solidFill>
              </a:rPr>
              <a:t> link to text</a:t>
            </a:r>
          </a:p>
          <a:p>
            <a:pPr marL="667902" lvl="1" indent="-184596">
              <a:buFont typeface="Arial" panose="020B0604020202020204" pitchFamily="34" charset="0"/>
              <a:buChar char="•"/>
            </a:pPr>
            <a:r>
              <a:rPr lang="en-US" baseline="0" dirty="0">
                <a:solidFill>
                  <a:prstClr val="black"/>
                </a:solidFill>
              </a:rPr>
              <a:t>Insert the sentence from the text that contains the word exactly as it appears in the text (or describe its use in the text)</a:t>
            </a:r>
          </a:p>
          <a:p>
            <a:pPr marL="667902" lvl="1" indent="-184596">
              <a:buFont typeface="Arial" panose="020B0604020202020204" pitchFamily="34" charset="0"/>
              <a:buChar char="•"/>
            </a:pPr>
            <a:r>
              <a:rPr lang="en-US" baseline="0" dirty="0">
                <a:solidFill>
                  <a:prstClr val="black"/>
                </a:solidFill>
              </a:rPr>
              <a:t>Verbally provide an explanation of the sentence</a:t>
            </a:r>
          </a:p>
          <a:p>
            <a:pPr marL="184596" indent="-184596">
              <a:buFont typeface="Arial" panose="020B0604020202020204" pitchFamily="34" charset="0"/>
              <a:buChar char="•"/>
            </a:pPr>
            <a:r>
              <a:rPr lang="en-US" baseline="0" dirty="0">
                <a:solidFill>
                  <a:prstClr val="black"/>
                </a:solidFill>
              </a:rPr>
              <a:t>Get students talking</a:t>
            </a:r>
          </a:p>
          <a:p>
            <a:pPr marL="667902" lvl="1" indent="-184596">
              <a:buFont typeface="Arial" panose="020B0604020202020204" pitchFamily="34" charset="0"/>
              <a:buChar char="•"/>
            </a:pPr>
            <a:r>
              <a:rPr lang="en-US" baseline="0" dirty="0">
                <a:solidFill>
                  <a:prstClr val="black"/>
                </a:solidFill>
              </a:rPr>
              <a:t>Choral response</a:t>
            </a:r>
          </a:p>
          <a:p>
            <a:endParaRPr lang="en-US" baseline="0" dirty="0">
              <a:solidFill>
                <a:prstClr val="black"/>
              </a:solidFill>
            </a:endParaRPr>
          </a:p>
        </p:txBody>
      </p:sp>
      <p:sp>
        <p:nvSpPr>
          <p:cNvPr id="4" name="Slide Number Placeholder 3"/>
          <p:cNvSpPr>
            <a:spLocks noGrp="1"/>
          </p:cNvSpPr>
          <p:nvPr>
            <p:ph type="sldNum" sz="quarter" idx="10"/>
          </p:nvPr>
        </p:nvSpPr>
        <p:spPr/>
        <p:txBody>
          <a:bodyPr/>
          <a:lstStyle/>
          <a:p>
            <a:fld id="{4101CD8E-D845-419F-AF69-537BE0CEF4FA}" type="slidenum">
              <a:rPr lang="en-US" smtClean="0"/>
              <a:t>9</a:t>
            </a:fld>
            <a:endParaRPr lang="en-US" dirty="0"/>
          </a:p>
        </p:txBody>
      </p:sp>
      <p:sp>
        <p:nvSpPr>
          <p:cNvPr id="5" name="Footer Placeholder 4">
            <a:extLst>
              <a:ext uri="{FF2B5EF4-FFF2-40B4-BE49-F238E27FC236}">
                <a16:creationId xmlns:a16="http://schemas.microsoft.com/office/drawing/2014/main" id="{06B38644-ADAD-455B-B438-2AEA03F102CE}"/>
              </a:ext>
            </a:extLst>
          </p:cNvPr>
          <p:cNvSpPr>
            <a:spLocks noGrp="1"/>
          </p:cNvSpPr>
          <p:nvPr>
            <p:ph type="ftr" sz="quarter" idx="4"/>
          </p:nvPr>
        </p:nvSpPr>
        <p:spPr/>
        <p:txBody>
          <a:bodyPr/>
          <a:lstStyle/>
          <a:p>
            <a:pPr>
              <a:defRPr/>
            </a:pPr>
            <a:r>
              <a:rPr lang="en-US">
                <a:solidFill>
                  <a:prstClr val="black"/>
                </a:solidFill>
              </a:rPr>
              <a:t>This template is described in the article by Kearns, Lyon, &amp; Pollack (2020)  https://doi.org/10.1177/1053451220944371 in Intervention in School and Clinic. Please read that article for explanation how to use it. This template was designed as part of Grant R324A150181 from the U.S. Department of Education, Institute of Education Science (IES). The template design is the responsibility of the authors. It is not an official produce of the U.S. Department of Education, and no official endorsement by the department should be inferred.</a:t>
            </a:r>
            <a:endParaRPr lang="en-US" dirty="0">
              <a:solidFill>
                <a:prstClr val="black"/>
              </a:solidFill>
            </a:endParaRPr>
          </a:p>
        </p:txBody>
      </p:sp>
    </p:spTree>
    <p:extLst>
      <p:ext uri="{BB962C8B-B14F-4D97-AF65-F5344CB8AC3E}">
        <p14:creationId xmlns:p14="http://schemas.microsoft.com/office/powerpoint/2010/main" val="365972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lanning">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531620"/>
            <a:ext cx="12192000" cy="5326379"/>
          </a:xfrm>
          <a:prstGeom prst="rect">
            <a:avLst/>
          </a:prstGeom>
          <a:solidFill>
            <a:srgbClr val="1270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lIns="274320" tIns="274320" rIns="274320" bIns="27432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10709931" y="365125"/>
            <a:ext cx="1269432" cy="525212"/>
          </a:xfrm>
          <a:prstGeom prst="rect">
            <a:avLst/>
          </a:prstGeom>
        </p:spPr>
      </p:pic>
      <p:cxnSp>
        <p:nvCxnSpPr>
          <p:cNvPr id="9" name="Straight Connector 8"/>
          <p:cNvCxnSpPr>
            <a:cxnSpLocks noChangeAspect="1"/>
          </p:cNvCxnSpPr>
          <p:nvPr userDrawn="1"/>
        </p:nvCxnSpPr>
        <p:spPr>
          <a:xfrm>
            <a:off x="0" y="1531620"/>
            <a:ext cx="12192000"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ep Word Exampl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ln>
            <a:solidFill>
              <a:srgbClr val="0BA1A5"/>
            </a:solidFill>
          </a:ln>
        </p:spPr>
        <p:txBody>
          <a:bodyPr lIns="274320" tIns="274320" rIns="274320" bIns="274320"/>
          <a:lstStyle>
            <a:lvl1pPr marL="0" indent="0">
              <a:buFontTx/>
              <a:buNone/>
              <a:defRPr i="0" baseline="0">
                <a:solidFill>
                  <a:schemeClr val="tx1"/>
                </a:solidFill>
              </a:defRPr>
            </a:lvl1pPr>
          </a:lstStyle>
          <a:p>
            <a:pPr lvl="0"/>
            <a:r>
              <a:rPr lang="en-US" dirty="0"/>
              <a:t>Insert example or non-example</a:t>
            </a:r>
          </a:p>
          <a:p>
            <a:pPr lvl="0"/>
            <a:endParaRPr lang="en-US" dirty="0"/>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9" name="Title 1"/>
          <p:cNvSpPr>
            <a:spLocks noGrp="1"/>
          </p:cNvSpPr>
          <p:nvPr>
            <p:ph type="title" hasCustomPrompt="1"/>
          </p:nvPr>
        </p:nvSpPr>
        <p:spPr>
          <a:xfrm>
            <a:off x="838200" y="365125"/>
            <a:ext cx="10515600" cy="1325563"/>
          </a:xfrm>
        </p:spPr>
        <p:txBody>
          <a:bodyPr/>
          <a:lstStyle>
            <a:lvl1pPr>
              <a:defRPr i="0" baseline="0">
                <a:solidFill>
                  <a:schemeClr val="tx1"/>
                </a:solidFill>
                <a:latin typeface="+mn-lt"/>
              </a:defRPr>
            </a:lvl1pPr>
          </a:lstStyle>
          <a:p>
            <a:r>
              <a:rPr lang="en-US" dirty="0"/>
              <a:t>INSERT FOCUS WORD (CONTINUED)</a:t>
            </a:r>
          </a:p>
        </p:txBody>
      </p:sp>
      <p:cxnSp>
        <p:nvCxnSpPr>
          <p:cNvPr id="11" name="Straight Connector 10"/>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ep Word Ques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ln>
            <a:solidFill>
              <a:srgbClr val="C45A28"/>
            </a:solidFill>
          </a:ln>
        </p:spPr>
        <p:txBody>
          <a:bodyPr lIns="274320" tIns="274320" rIns="274320" bIns="274320"/>
          <a:lstStyle>
            <a:lvl1pPr marL="0" indent="0">
              <a:buFontTx/>
              <a:buNone/>
              <a:defRPr i="0" baseline="0">
                <a:solidFill>
                  <a:schemeClr val="tx1"/>
                </a:solidFill>
              </a:defRPr>
            </a:lvl1pPr>
          </a:lstStyle>
          <a:p>
            <a:pPr lvl="0"/>
            <a:r>
              <a:rPr lang="en-US" dirty="0"/>
              <a:t>Insert question to check for understanding: If [example], is that [word]? Why? If [text-related example], is that [word]? Why?</a:t>
            </a:r>
          </a:p>
          <a:p>
            <a:pPr lvl="0"/>
            <a:endParaRPr lang="en-US" dirty="0"/>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9" name="Title 1"/>
          <p:cNvSpPr>
            <a:spLocks noGrp="1"/>
          </p:cNvSpPr>
          <p:nvPr>
            <p:ph type="title" hasCustomPrompt="1"/>
          </p:nvPr>
        </p:nvSpPr>
        <p:spPr>
          <a:xfrm>
            <a:off x="838200" y="365125"/>
            <a:ext cx="10515600" cy="1325563"/>
          </a:xfrm>
        </p:spPr>
        <p:txBody>
          <a:bodyPr/>
          <a:lstStyle>
            <a:lvl1pPr>
              <a:defRPr i="0" baseline="0">
                <a:solidFill>
                  <a:schemeClr val="tx1"/>
                </a:solidFill>
                <a:latin typeface="+mn-lt"/>
              </a:defRPr>
            </a:lvl1pPr>
          </a:lstStyle>
          <a:p>
            <a:r>
              <a:rPr lang="en-US" dirty="0"/>
              <a:t>INSERT FOCUS WORD (CONTINUED)</a:t>
            </a:r>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ad the First Sectio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8" name="TextBox 7"/>
          <p:cNvSpPr txBox="1"/>
          <p:nvPr userDrawn="1"/>
        </p:nvSpPr>
        <p:spPr>
          <a:xfrm>
            <a:off x="838200" y="3182967"/>
            <a:ext cx="10515600" cy="707886"/>
          </a:xfrm>
          <a:prstGeom prst="rect">
            <a:avLst/>
          </a:prstGeom>
          <a:noFill/>
        </p:spPr>
        <p:txBody>
          <a:bodyPr wrap="square" rtlCol="0">
            <a:spAutoFit/>
          </a:bodyPr>
          <a:lstStyle/>
          <a:p>
            <a:pPr algn="ctr"/>
            <a:r>
              <a:rPr lang="en-US" sz="4000" b="1" i="0" dirty="0">
                <a:solidFill>
                  <a:srgbClr val="0BA1A5"/>
                </a:solidFill>
              </a:rPr>
              <a:t>Follow along </a:t>
            </a:r>
            <a:r>
              <a:rPr lang="en-US" sz="4000" b="0" i="0" dirty="0"/>
              <a:t>and</a:t>
            </a:r>
            <a:r>
              <a:rPr lang="en-US" sz="4000" b="1" i="0" dirty="0"/>
              <a:t> </a:t>
            </a:r>
            <a:r>
              <a:rPr lang="en-US" sz="4000" b="1" i="0" dirty="0">
                <a:solidFill>
                  <a:srgbClr val="0BA1A5"/>
                </a:solidFill>
              </a:rPr>
              <a:t>listen</a:t>
            </a:r>
          </a:p>
        </p:txBody>
      </p:sp>
      <p:sp>
        <p:nvSpPr>
          <p:cNvPr id="11" name="Title 1"/>
          <p:cNvSpPr>
            <a:spLocks noGrp="1"/>
          </p:cNvSpPr>
          <p:nvPr>
            <p:ph type="title" hasCustomPrompt="1"/>
          </p:nvPr>
        </p:nvSpPr>
        <p:spPr>
          <a:xfrm>
            <a:off x="838200" y="365125"/>
            <a:ext cx="10515600" cy="1325563"/>
          </a:xfrm>
        </p:spPr>
        <p:txBody>
          <a:bodyPr/>
          <a:lstStyle>
            <a:lvl1pPr>
              <a:defRPr b="0" i="0" u="none" baseline="0">
                <a:solidFill>
                  <a:schemeClr val="tx1"/>
                </a:solidFill>
                <a:latin typeface="+mn-lt"/>
              </a:defRPr>
            </a:lvl1pPr>
          </a:lstStyle>
          <a:p>
            <a:r>
              <a:rPr lang="en-US" dirty="0"/>
              <a:t>READ THE # SECTION</a:t>
            </a:r>
          </a:p>
        </p:txBody>
      </p:sp>
      <p:cxnSp>
        <p:nvCxnSpPr>
          <p:cNvPr id="9" name="Straight Connector 8"/>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11" name="Title 1"/>
          <p:cNvSpPr>
            <a:spLocks noGrp="1"/>
          </p:cNvSpPr>
          <p:nvPr>
            <p:ph type="title" hasCustomPrompt="1"/>
          </p:nvPr>
        </p:nvSpPr>
        <p:spPr>
          <a:xfrm>
            <a:off x="838200" y="365125"/>
            <a:ext cx="10515600" cy="1325563"/>
          </a:xfrm>
        </p:spPr>
        <p:txBody>
          <a:bodyPr/>
          <a:lstStyle>
            <a:lvl1pPr>
              <a:defRPr i="0" baseline="0">
                <a:solidFill>
                  <a:schemeClr val="tx1"/>
                </a:solidFill>
                <a:latin typeface="+mn-lt"/>
              </a:defRPr>
            </a:lvl1pPr>
          </a:lstStyle>
          <a:p>
            <a:r>
              <a:rPr lang="en-US" dirty="0"/>
              <a:t>SECTION #</a:t>
            </a:r>
          </a:p>
        </p:txBody>
      </p:sp>
      <p:sp>
        <p:nvSpPr>
          <p:cNvPr id="9" name="Content Placeholder 2"/>
          <p:cNvSpPr>
            <a:spLocks noGrp="1"/>
          </p:cNvSpPr>
          <p:nvPr>
            <p:ph idx="1" hasCustomPrompt="1"/>
          </p:nvPr>
        </p:nvSpPr>
        <p:spPr>
          <a:xfrm>
            <a:off x="838200" y="1825625"/>
            <a:ext cx="10515600" cy="4351338"/>
          </a:xfrm>
          <a:ln>
            <a:noFill/>
          </a:ln>
        </p:spPr>
        <p:txBody>
          <a:bodyPr lIns="274320" tIns="274320" rIns="274320" bIns="274320"/>
          <a:lstStyle>
            <a:lvl1pPr marL="0" indent="0">
              <a:buFontTx/>
              <a:buNone/>
              <a:defRPr i="0" baseline="0">
                <a:solidFill>
                  <a:schemeClr val="tx1"/>
                </a:solidFill>
              </a:defRPr>
            </a:lvl1pPr>
          </a:lstStyle>
          <a:p>
            <a:pPr lvl="0"/>
            <a:r>
              <a:rPr lang="en-US" dirty="0"/>
              <a:t>Insert section of text</a:t>
            </a:r>
          </a:p>
          <a:p>
            <a:pPr lvl="0"/>
            <a:endParaRPr lang="en-US" dirty="0"/>
          </a:p>
        </p:txBody>
      </p:sp>
      <p:cxnSp>
        <p:nvCxnSpPr>
          <p:cNvPr id="12" name="Straight Connector 11"/>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3" name="TextBox 12"/>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ist Step 1">
    <p:spTree>
      <p:nvGrpSpPr>
        <p:cNvPr id="1" name=""/>
        <p:cNvGrpSpPr/>
        <p:nvPr/>
      </p:nvGrpSpPr>
      <p:grpSpPr>
        <a:xfrm>
          <a:off x="0" y="0"/>
          <a:ext cx="0" cy="0"/>
          <a:chOff x="0" y="0"/>
          <a:chExt cx="0" cy="0"/>
        </a:xfrm>
      </p:grpSpPr>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1" baseline="0" dirty="0">
                <a:latin typeface="+mj-lt"/>
              </a:rPr>
              <a:t>who</a:t>
            </a:r>
            <a:r>
              <a:rPr lang="en-US" sz="3200" baseline="0" dirty="0">
                <a:latin typeface="+mj-lt"/>
              </a:rPr>
              <a:t> or </a:t>
            </a:r>
            <a:r>
              <a:rPr lang="en-US" sz="3200" b="1" baseline="0" dirty="0">
                <a:latin typeface="+mj-lt"/>
              </a:rPr>
              <a:t>what</a:t>
            </a:r>
            <a:r>
              <a:rPr lang="en-US" sz="3200" baseline="0" dirty="0">
                <a:latin typeface="+mj-lt"/>
              </a:rPr>
              <a:t> the section is mostly about</a:t>
            </a:r>
            <a:endParaRPr lang="en-US" sz="3200" dirty="0">
              <a:latin typeface="+mj-lt"/>
            </a:endParaRPr>
          </a:p>
        </p:txBody>
      </p:sp>
      <p:sp>
        <p:nvSpPr>
          <p:cNvPr id="3" name="TextBox 2"/>
          <p:cNvSpPr txBox="1"/>
          <p:nvPr userDrawn="1"/>
        </p:nvSpPr>
        <p:spPr>
          <a:xfrm>
            <a:off x="838200" y="2240915"/>
            <a:ext cx="3200400" cy="2031325"/>
          </a:xfrm>
          <a:prstGeom prst="rect">
            <a:avLst/>
          </a:prstGeom>
          <a:noFill/>
          <a:ln>
            <a:solidFill>
              <a:srgbClr val="1270B8"/>
            </a:solidFill>
          </a:ln>
        </p:spPr>
        <p:txBody>
          <a:bodyPr wrap="square" lIns="274320" tIns="274320" rIns="182880" bIns="274320" rtlCol="0">
            <a:spAutoFit/>
          </a:bodyPr>
          <a:lstStyle/>
          <a:p>
            <a:pPr algn="ctr"/>
            <a:r>
              <a:rPr lang="en-US" sz="2400" dirty="0"/>
              <a:t>What person </a:t>
            </a:r>
          </a:p>
          <a:p>
            <a:pPr algn="ctr"/>
            <a:r>
              <a:rPr lang="en-US" sz="2400" dirty="0"/>
              <a:t>or</a:t>
            </a:r>
            <a:r>
              <a:rPr lang="en-US" sz="2400" baseline="0" dirty="0"/>
              <a:t> </a:t>
            </a:r>
            <a:r>
              <a:rPr lang="en-US" sz="2400" dirty="0"/>
              <a:t>topic is</a:t>
            </a:r>
          </a:p>
          <a:p>
            <a:pPr algn="ctr"/>
            <a:r>
              <a:rPr lang="en-US" sz="2400" baseline="0" dirty="0"/>
              <a:t> </a:t>
            </a:r>
            <a:r>
              <a:rPr lang="en-US" sz="2400" b="1" baseline="0" dirty="0">
                <a:solidFill>
                  <a:srgbClr val="1270B8"/>
                </a:solidFill>
              </a:rPr>
              <a:t>mentioned frequently</a:t>
            </a:r>
            <a:r>
              <a:rPr lang="en-US" sz="2400" baseline="0" dirty="0"/>
              <a:t>?</a:t>
            </a:r>
            <a:endParaRPr lang="en-US" sz="2400" dirty="0"/>
          </a:p>
        </p:txBody>
      </p:sp>
      <p:sp>
        <p:nvSpPr>
          <p:cNvPr id="16" name="TextBox 15"/>
          <p:cNvSpPr txBox="1"/>
          <p:nvPr userDrawn="1"/>
        </p:nvSpPr>
        <p:spPr>
          <a:xfrm>
            <a:off x="4495800" y="2240913"/>
            <a:ext cx="3200400" cy="2031325"/>
          </a:xfrm>
          <a:prstGeom prst="rect">
            <a:avLst/>
          </a:prstGeom>
          <a:noFill/>
          <a:ln>
            <a:solidFill>
              <a:srgbClr val="0BA1A5"/>
            </a:solidFill>
          </a:ln>
        </p:spPr>
        <p:txBody>
          <a:bodyPr wrap="square" lIns="274320" tIns="274320" rIns="182880" bIns="274320" rtlCol="0">
            <a:spAutoFit/>
          </a:bodyPr>
          <a:lstStyle/>
          <a:p>
            <a:pPr algn="ctr"/>
            <a:r>
              <a:rPr lang="en-US" sz="2400" dirty="0"/>
              <a:t>What person or</a:t>
            </a:r>
          </a:p>
          <a:p>
            <a:pPr algn="ctr"/>
            <a:r>
              <a:rPr lang="en-US" sz="2400" dirty="0"/>
              <a:t> topic was most</a:t>
            </a:r>
          </a:p>
          <a:p>
            <a:pPr algn="ctr"/>
            <a:r>
              <a:rPr lang="en-US" sz="2400" dirty="0"/>
              <a:t> important in a </a:t>
            </a:r>
          </a:p>
          <a:p>
            <a:pPr algn="ctr"/>
            <a:r>
              <a:rPr lang="en-US" sz="2400" b="1" dirty="0">
                <a:solidFill>
                  <a:srgbClr val="0BA1A5"/>
                </a:solidFill>
              </a:rPr>
              <a:t>different paragraph</a:t>
            </a:r>
            <a:r>
              <a:rPr lang="en-US" sz="2400" dirty="0"/>
              <a:t>?</a:t>
            </a:r>
          </a:p>
        </p:txBody>
      </p:sp>
      <p:sp>
        <p:nvSpPr>
          <p:cNvPr id="17" name="TextBox 16"/>
          <p:cNvSpPr txBox="1"/>
          <p:nvPr userDrawn="1"/>
        </p:nvSpPr>
        <p:spPr>
          <a:xfrm>
            <a:off x="8153400" y="2240912"/>
            <a:ext cx="3200400" cy="2031325"/>
          </a:xfrm>
          <a:prstGeom prst="rect">
            <a:avLst/>
          </a:prstGeom>
          <a:noFill/>
          <a:ln>
            <a:solidFill>
              <a:srgbClr val="C45A28"/>
            </a:solidFill>
          </a:ln>
        </p:spPr>
        <p:txBody>
          <a:bodyPr wrap="square" lIns="274320" tIns="274320" rIns="182880" bIns="274320" rtlCol="0">
            <a:spAutoFit/>
          </a:bodyPr>
          <a:lstStyle/>
          <a:p>
            <a:pPr algn="ctr"/>
            <a:r>
              <a:rPr lang="en-US" sz="2400" dirty="0"/>
              <a:t>Are</a:t>
            </a:r>
            <a:r>
              <a:rPr lang="en-US" sz="2400" baseline="0" dirty="0"/>
              <a:t> there headings, pictures, graphs, or maps that give me </a:t>
            </a:r>
            <a:r>
              <a:rPr lang="en-US" sz="2400" b="1" baseline="0" dirty="0">
                <a:solidFill>
                  <a:srgbClr val="C45A28"/>
                </a:solidFill>
              </a:rPr>
              <a:t>clues</a:t>
            </a:r>
            <a:r>
              <a:rPr lang="en-US" sz="2400" baseline="0" dirty="0"/>
              <a:t>?</a:t>
            </a:r>
            <a:endParaRPr lang="en-US" sz="2400" dirty="0"/>
          </a:p>
        </p:txBody>
      </p:sp>
      <p:sp>
        <p:nvSpPr>
          <p:cNvPr id="18" name="TextBox 17"/>
          <p:cNvSpPr txBox="1"/>
          <p:nvPr userDrawn="1"/>
        </p:nvSpPr>
        <p:spPr>
          <a:xfrm>
            <a:off x="838200" y="4272238"/>
            <a:ext cx="3200400" cy="1538883"/>
          </a:xfrm>
          <a:prstGeom prst="rect">
            <a:avLst/>
          </a:prstGeom>
          <a:noFill/>
        </p:spPr>
        <p:txBody>
          <a:bodyPr wrap="square" lIns="274320" tIns="274320" rIns="274320" bIns="274320" rtlCol="0">
            <a:spAutoFit/>
          </a:bodyPr>
          <a:lstStyle/>
          <a:p>
            <a:pPr algn="ctr"/>
            <a:r>
              <a:rPr lang="en-US" sz="2400" b="1" dirty="0">
                <a:solidFill>
                  <a:srgbClr val="1270B8"/>
                </a:solidFill>
              </a:rPr>
              <a:t> </a:t>
            </a:r>
            <a:r>
              <a:rPr lang="en-US" sz="2000" b="1" dirty="0">
                <a:solidFill>
                  <a:srgbClr val="1270B8"/>
                </a:solidFill>
              </a:rPr>
              <a:t>Count</a:t>
            </a:r>
            <a:r>
              <a:rPr lang="en-US" sz="2000" b="1" baseline="0" dirty="0">
                <a:solidFill>
                  <a:srgbClr val="1270B8"/>
                </a:solidFill>
              </a:rPr>
              <a:t> how many times it is mentioned</a:t>
            </a:r>
          </a:p>
          <a:p>
            <a:pPr algn="ctr"/>
            <a:r>
              <a:rPr lang="en-US" sz="2000" b="1" baseline="0" dirty="0">
                <a:solidFill>
                  <a:srgbClr val="1270B8"/>
                </a:solidFill>
              </a:rPr>
              <a:t>(include pronouns).</a:t>
            </a:r>
            <a:endParaRPr lang="en-US" sz="2000" b="1" dirty="0">
              <a:solidFill>
                <a:srgbClr val="1270B8"/>
              </a:solidFill>
            </a:endParaRPr>
          </a:p>
        </p:txBody>
      </p:sp>
      <p:sp>
        <p:nvSpPr>
          <p:cNvPr id="20" name="TextBox 19"/>
          <p:cNvSpPr txBox="1"/>
          <p:nvPr userDrawn="1"/>
        </p:nvSpPr>
        <p:spPr>
          <a:xfrm>
            <a:off x="4495800" y="4272237"/>
            <a:ext cx="3200400" cy="1538883"/>
          </a:xfrm>
          <a:prstGeom prst="rect">
            <a:avLst/>
          </a:prstGeom>
          <a:noFill/>
        </p:spPr>
        <p:txBody>
          <a:bodyPr wrap="square" lIns="274320" tIns="274320" rIns="274320" bIns="274320" rtlCol="0">
            <a:spAutoFit/>
          </a:bodyPr>
          <a:lstStyle/>
          <a:p>
            <a:pPr algn="ctr"/>
            <a:r>
              <a:rPr lang="en-US" sz="2400" b="1" dirty="0">
                <a:solidFill>
                  <a:srgbClr val="0BA1A5"/>
                </a:solidFill>
              </a:rPr>
              <a:t> </a:t>
            </a:r>
            <a:r>
              <a:rPr lang="en-US" sz="2000" b="1" dirty="0">
                <a:solidFill>
                  <a:srgbClr val="0BA1A5"/>
                </a:solidFill>
              </a:rPr>
              <a:t>Decide if that person or topic is still the most important.</a:t>
            </a:r>
          </a:p>
        </p:txBody>
      </p:sp>
      <p:sp>
        <p:nvSpPr>
          <p:cNvPr id="21" name="TextBox 20"/>
          <p:cNvSpPr txBox="1"/>
          <p:nvPr userDrawn="1"/>
        </p:nvSpPr>
        <p:spPr>
          <a:xfrm>
            <a:off x="8153400" y="4272236"/>
            <a:ext cx="3200400" cy="1477328"/>
          </a:xfrm>
          <a:prstGeom prst="rect">
            <a:avLst/>
          </a:prstGeom>
          <a:noFill/>
        </p:spPr>
        <p:txBody>
          <a:bodyPr wrap="square" lIns="274320" tIns="274320" rIns="274320" bIns="274320" rtlCol="0">
            <a:spAutoFit/>
          </a:bodyPr>
          <a:lstStyle/>
          <a:p>
            <a:pPr algn="ctr"/>
            <a:r>
              <a:rPr lang="en-US" sz="2000" b="1" dirty="0">
                <a:solidFill>
                  <a:srgbClr val="C45A28"/>
                </a:solidFill>
              </a:rPr>
              <a:t>Look for</a:t>
            </a:r>
            <a:r>
              <a:rPr lang="en-US" sz="2000" b="1" baseline="0" dirty="0">
                <a:solidFill>
                  <a:srgbClr val="C45A28"/>
                </a:solidFill>
              </a:rPr>
              <a:t> people or topics printed in titles, often in</a:t>
            </a:r>
          </a:p>
          <a:p>
            <a:pPr algn="ctr"/>
            <a:r>
              <a:rPr lang="en-US" sz="2000" b="1" baseline="0" dirty="0">
                <a:solidFill>
                  <a:srgbClr val="C45A28"/>
                </a:solidFill>
              </a:rPr>
              <a:t>larger texts.</a:t>
            </a:r>
            <a:endParaRPr lang="en-US" sz="2000" b="1" dirty="0">
              <a:solidFill>
                <a:srgbClr val="C45A28"/>
              </a:solidFill>
            </a:endParaRPr>
          </a:p>
        </p:txBody>
      </p:sp>
      <p:sp>
        <p:nvSpPr>
          <p:cNvPr id="22" name="TextBox 21"/>
          <p:cNvSpPr txBox="1"/>
          <p:nvPr userDrawn="1"/>
        </p:nvSpPr>
        <p:spPr>
          <a:xfrm>
            <a:off x="838200" y="1696433"/>
            <a:ext cx="3200400" cy="523220"/>
          </a:xfrm>
          <a:prstGeom prst="rect">
            <a:avLst/>
          </a:prstGeom>
          <a:noFill/>
        </p:spPr>
        <p:txBody>
          <a:bodyPr wrap="square" rtlCol="0">
            <a:spAutoFit/>
          </a:bodyPr>
          <a:lstStyle/>
          <a:p>
            <a:pPr algn="ctr"/>
            <a:r>
              <a:rPr lang="en-US" sz="2800" b="1" dirty="0">
                <a:solidFill>
                  <a:srgbClr val="1270B8"/>
                </a:solidFill>
              </a:rPr>
              <a:t>1</a:t>
            </a:r>
          </a:p>
        </p:txBody>
      </p:sp>
      <p:sp>
        <p:nvSpPr>
          <p:cNvPr id="23" name="TextBox 22"/>
          <p:cNvSpPr txBox="1"/>
          <p:nvPr userDrawn="1"/>
        </p:nvSpPr>
        <p:spPr>
          <a:xfrm>
            <a:off x="4495800" y="1696433"/>
            <a:ext cx="3200400" cy="523220"/>
          </a:xfrm>
          <a:prstGeom prst="rect">
            <a:avLst/>
          </a:prstGeom>
          <a:noFill/>
        </p:spPr>
        <p:txBody>
          <a:bodyPr wrap="square" rtlCol="0">
            <a:spAutoFit/>
          </a:bodyPr>
          <a:lstStyle/>
          <a:p>
            <a:pPr algn="ctr"/>
            <a:r>
              <a:rPr lang="en-US" sz="2800" b="1" dirty="0">
                <a:solidFill>
                  <a:srgbClr val="0BA1A5"/>
                </a:solidFill>
              </a:rPr>
              <a:t>2</a:t>
            </a:r>
          </a:p>
        </p:txBody>
      </p:sp>
      <p:sp>
        <p:nvSpPr>
          <p:cNvPr id="24" name="TextBox 23"/>
          <p:cNvSpPr txBox="1"/>
          <p:nvPr userDrawn="1"/>
        </p:nvSpPr>
        <p:spPr>
          <a:xfrm>
            <a:off x="8153400" y="1696433"/>
            <a:ext cx="3200400" cy="523220"/>
          </a:xfrm>
          <a:prstGeom prst="rect">
            <a:avLst/>
          </a:prstGeom>
          <a:noFill/>
        </p:spPr>
        <p:txBody>
          <a:bodyPr wrap="square" rtlCol="0">
            <a:spAutoFit/>
          </a:bodyPr>
          <a:lstStyle/>
          <a:p>
            <a:pPr algn="ctr"/>
            <a:r>
              <a:rPr lang="en-US" sz="2800" b="1" dirty="0">
                <a:solidFill>
                  <a:srgbClr val="C45A28"/>
                </a:solidFill>
              </a:rPr>
              <a:t>3</a:t>
            </a:r>
          </a:p>
        </p:txBody>
      </p:sp>
      <p:sp>
        <p:nvSpPr>
          <p:cNvPr id="25" name="TextBox 24"/>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1</a:t>
            </a:r>
            <a:endParaRPr lang="en-US" sz="4400" dirty="0"/>
          </a:p>
        </p:txBody>
      </p:sp>
      <p:cxnSp>
        <p:nvCxnSpPr>
          <p:cNvPr id="15" name="Straight Connector 14"/>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userDrawn="1"/>
        </p:nvPicPr>
        <p:blipFill>
          <a:blip r:embed="rId2"/>
          <a:stretch>
            <a:fillRect/>
          </a:stretch>
        </p:blipFill>
        <p:spPr>
          <a:xfrm>
            <a:off x="195460" y="6341297"/>
            <a:ext cx="943290" cy="390275"/>
          </a:xfrm>
          <a:prstGeom prst="rect">
            <a:avLst/>
          </a:prstGeom>
        </p:spPr>
      </p:pic>
      <p:sp>
        <p:nvSpPr>
          <p:cNvPr id="26" name="TextBox 25"/>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ist Step 1 Thought Bubbles">
    <p:spTree>
      <p:nvGrpSpPr>
        <p:cNvPr id="1" name=""/>
        <p:cNvGrpSpPr/>
        <p:nvPr/>
      </p:nvGrpSpPr>
      <p:grpSpPr>
        <a:xfrm>
          <a:off x="0" y="0"/>
          <a:ext cx="0" cy="0"/>
          <a:chOff x="0" y="0"/>
          <a:chExt cx="0" cy="0"/>
        </a:xfrm>
      </p:grpSpPr>
      <p:sp>
        <p:nvSpPr>
          <p:cNvPr id="19" name="Cloud Callout 18"/>
          <p:cNvSpPr/>
          <p:nvPr userDrawn="1"/>
        </p:nvSpPr>
        <p:spPr>
          <a:xfrm>
            <a:off x="4545563" y="2172904"/>
            <a:ext cx="3379237" cy="2298650"/>
          </a:xfrm>
          <a:prstGeom prst="cloudCallout">
            <a:avLst/>
          </a:prstGeom>
          <a:solidFill>
            <a:srgbClr val="0BA1A5">
              <a:alpha val="75000"/>
            </a:srgbClr>
          </a:solidFill>
          <a:ln>
            <a:solidFill>
              <a:srgbClr val="0BA1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loud Callout 25"/>
          <p:cNvSpPr/>
          <p:nvPr userDrawn="1"/>
        </p:nvSpPr>
        <p:spPr>
          <a:xfrm>
            <a:off x="8153400" y="2092879"/>
            <a:ext cx="3379237" cy="2298650"/>
          </a:xfrm>
          <a:prstGeom prst="cloudCallout">
            <a:avLst/>
          </a:prstGeom>
          <a:solidFill>
            <a:srgbClr val="C45A28">
              <a:alpha val="75000"/>
            </a:srgbClr>
          </a:solidFill>
          <a:ln>
            <a:solidFill>
              <a:srgbClr val="C45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Cloud Callout 1"/>
          <p:cNvSpPr/>
          <p:nvPr userDrawn="1"/>
        </p:nvSpPr>
        <p:spPr>
          <a:xfrm>
            <a:off x="838200" y="2107534"/>
            <a:ext cx="3379237" cy="2298650"/>
          </a:xfrm>
          <a:prstGeom prst="cloudCallout">
            <a:avLst/>
          </a:prstGeom>
          <a:solidFill>
            <a:srgbClr val="1270B8">
              <a:alpha val="75000"/>
            </a:srgbClr>
          </a:solidFill>
          <a:ln>
            <a:solidFill>
              <a:srgbClr val="127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userDrawn="1"/>
        </p:nvSpPr>
        <p:spPr>
          <a:xfrm>
            <a:off x="838200" y="2240915"/>
            <a:ext cx="3200400" cy="2031325"/>
          </a:xfrm>
          <a:prstGeom prst="rect">
            <a:avLst/>
          </a:prstGeom>
          <a:noFill/>
          <a:ln>
            <a:noFill/>
          </a:ln>
        </p:spPr>
        <p:txBody>
          <a:bodyPr wrap="square" lIns="274320" tIns="274320" rIns="182880" bIns="274320" rtlCol="0">
            <a:spAutoFit/>
          </a:bodyPr>
          <a:lstStyle/>
          <a:p>
            <a:pPr algn="ctr"/>
            <a:r>
              <a:rPr lang="en-US" sz="2400" dirty="0">
                <a:solidFill>
                  <a:schemeClr val="bg1"/>
                </a:solidFill>
              </a:rPr>
              <a:t>What person </a:t>
            </a:r>
          </a:p>
          <a:p>
            <a:pPr algn="ctr"/>
            <a:r>
              <a:rPr lang="en-US" sz="2400" dirty="0">
                <a:solidFill>
                  <a:schemeClr val="bg1"/>
                </a:solidFill>
              </a:rPr>
              <a:t>or</a:t>
            </a:r>
            <a:r>
              <a:rPr lang="en-US" sz="2400" baseline="0" dirty="0">
                <a:solidFill>
                  <a:schemeClr val="bg1"/>
                </a:solidFill>
              </a:rPr>
              <a:t> </a:t>
            </a:r>
            <a:r>
              <a:rPr lang="en-US" sz="2400" dirty="0">
                <a:solidFill>
                  <a:schemeClr val="bg1"/>
                </a:solidFill>
              </a:rPr>
              <a:t>topic is</a:t>
            </a:r>
          </a:p>
          <a:p>
            <a:pPr algn="ctr"/>
            <a:r>
              <a:rPr lang="en-US" sz="2400" baseline="0" dirty="0">
                <a:solidFill>
                  <a:schemeClr val="bg1"/>
                </a:solidFill>
              </a:rPr>
              <a:t> </a:t>
            </a:r>
            <a:r>
              <a:rPr lang="en-US" sz="2400" b="1" baseline="0" dirty="0">
                <a:solidFill>
                  <a:schemeClr val="bg1"/>
                </a:solidFill>
              </a:rPr>
              <a:t>mentioned frequently</a:t>
            </a:r>
            <a:r>
              <a:rPr lang="en-US" sz="2400" baseline="0" dirty="0">
                <a:solidFill>
                  <a:schemeClr val="bg1"/>
                </a:solidFill>
              </a:rPr>
              <a:t>?</a:t>
            </a:r>
            <a:endParaRPr lang="en-US" sz="2400" dirty="0">
              <a:solidFill>
                <a:schemeClr val="bg1"/>
              </a:solidFill>
            </a:endParaRPr>
          </a:p>
        </p:txBody>
      </p:sp>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1" baseline="0" dirty="0">
                <a:latin typeface="+mj-lt"/>
              </a:rPr>
              <a:t>who</a:t>
            </a:r>
            <a:r>
              <a:rPr lang="en-US" sz="3200" baseline="0" dirty="0">
                <a:latin typeface="+mj-lt"/>
              </a:rPr>
              <a:t> or </a:t>
            </a:r>
            <a:r>
              <a:rPr lang="en-US" sz="3200" b="1" baseline="0" dirty="0">
                <a:latin typeface="+mj-lt"/>
              </a:rPr>
              <a:t>what</a:t>
            </a:r>
            <a:r>
              <a:rPr lang="en-US" sz="3200" baseline="0" dirty="0">
                <a:latin typeface="+mj-lt"/>
              </a:rPr>
              <a:t> the section is mostly about</a:t>
            </a:r>
            <a:endParaRPr lang="en-US" sz="3200" dirty="0">
              <a:latin typeface="+mj-lt"/>
            </a:endParaRPr>
          </a:p>
        </p:txBody>
      </p:sp>
      <p:sp>
        <p:nvSpPr>
          <p:cNvPr id="16" name="TextBox 15"/>
          <p:cNvSpPr txBox="1"/>
          <p:nvPr userDrawn="1"/>
        </p:nvSpPr>
        <p:spPr>
          <a:xfrm>
            <a:off x="4446037" y="2240915"/>
            <a:ext cx="3200400" cy="2031325"/>
          </a:xfrm>
          <a:prstGeom prst="rect">
            <a:avLst/>
          </a:prstGeom>
          <a:noFill/>
          <a:ln>
            <a:noFill/>
          </a:ln>
        </p:spPr>
        <p:txBody>
          <a:bodyPr wrap="square" lIns="274320" tIns="274320" rIns="182880" bIns="274320" rtlCol="0">
            <a:spAutoFit/>
          </a:bodyPr>
          <a:lstStyle/>
          <a:p>
            <a:pPr algn="ctr"/>
            <a:r>
              <a:rPr lang="en-US" sz="2400" dirty="0">
                <a:solidFill>
                  <a:schemeClr val="bg1"/>
                </a:solidFill>
              </a:rPr>
              <a:t>What person or</a:t>
            </a:r>
          </a:p>
          <a:p>
            <a:pPr algn="ctr"/>
            <a:r>
              <a:rPr lang="en-US" sz="2400" dirty="0">
                <a:solidFill>
                  <a:schemeClr val="bg1"/>
                </a:solidFill>
              </a:rPr>
              <a:t> topic was most</a:t>
            </a:r>
          </a:p>
          <a:p>
            <a:pPr algn="ctr"/>
            <a:r>
              <a:rPr lang="en-US" sz="2400" dirty="0">
                <a:solidFill>
                  <a:schemeClr val="bg1"/>
                </a:solidFill>
              </a:rPr>
              <a:t> important in a </a:t>
            </a:r>
          </a:p>
          <a:p>
            <a:pPr algn="ctr"/>
            <a:r>
              <a:rPr lang="en-US" sz="2400" b="1" dirty="0">
                <a:solidFill>
                  <a:schemeClr val="bg1"/>
                </a:solidFill>
              </a:rPr>
              <a:t>different paragraph</a:t>
            </a:r>
            <a:r>
              <a:rPr lang="en-US" sz="2400" dirty="0">
                <a:solidFill>
                  <a:schemeClr val="bg1"/>
                </a:solidFill>
              </a:rPr>
              <a:t>?</a:t>
            </a:r>
          </a:p>
        </p:txBody>
      </p:sp>
      <p:sp>
        <p:nvSpPr>
          <p:cNvPr id="17" name="TextBox 16"/>
          <p:cNvSpPr txBox="1"/>
          <p:nvPr userDrawn="1"/>
        </p:nvSpPr>
        <p:spPr>
          <a:xfrm>
            <a:off x="8242818" y="2337724"/>
            <a:ext cx="3200400" cy="2031325"/>
          </a:xfrm>
          <a:prstGeom prst="rect">
            <a:avLst/>
          </a:prstGeom>
          <a:noFill/>
          <a:ln>
            <a:noFill/>
          </a:ln>
        </p:spPr>
        <p:txBody>
          <a:bodyPr wrap="square" lIns="274320" tIns="274320" rIns="182880" bIns="274320" rtlCol="0">
            <a:spAutoFit/>
          </a:bodyPr>
          <a:lstStyle/>
          <a:p>
            <a:pPr algn="ctr"/>
            <a:r>
              <a:rPr lang="en-US" sz="2400" dirty="0">
                <a:solidFill>
                  <a:schemeClr val="bg1"/>
                </a:solidFill>
              </a:rPr>
              <a:t>Are</a:t>
            </a:r>
            <a:r>
              <a:rPr lang="en-US" sz="2400" baseline="0" dirty="0">
                <a:solidFill>
                  <a:schemeClr val="bg1"/>
                </a:solidFill>
              </a:rPr>
              <a:t> there headings, pictures, graphs, or maps that give me </a:t>
            </a:r>
            <a:r>
              <a:rPr lang="en-US" sz="2400" b="1" baseline="0" dirty="0">
                <a:solidFill>
                  <a:schemeClr val="bg1"/>
                </a:solidFill>
              </a:rPr>
              <a:t>clues</a:t>
            </a:r>
            <a:r>
              <a:rPr lang="en-US" sz="2400" baseline="0" dirty="0">
                <a:solidFill>
                  <a:schemeClr val="bg1"/>
                </a:solidFill>
              </a:rPr>
              <a:t>?</a:t>
            </a:r>
            <a:endParaRPr lang="en-US" sz="2400" dirty="0">
              <a:solidFill>
                <a:schemeClr val="bg1"/>
              </a:solidFill>
            </a:endParaRPr>
          </a:p>
        </p:txBody>
      </p:sp>
      <p:sp>
        <p:nvSpPr>
          <p:cNvPr id="18" name="TextBox 17"/>
          <p:cNvSpPr txBox="1"/>
          <p:nvPr userDrawn="1"/>
        </p:nvSpPr>
        <p:spPr>
          <a:xfrm>
            <a:off x="838200" y="4764678"/>
            <a:ext cx="3200400" cy="1538883"/>
          </a:xfrm>
          <a:prstGeom prst="rect">
            <a:avLst/>
          </a:prstGeom>
          <a:noFill/>
        </p:spPr>
        <p:txBody>
          <a:bodyPr wrap="square" lIns="274320" tIns="274320" rIns="274320" bIns="274320" rtlCol="0">
            <a:spAutoFit/>
          </a:bodyPr>
          <a:lstStyle/>
          <a:p>
            <a:pPr algn="ctr"/>
            <a:r>
              <a:rPr lang="en-US" sz="2400" b="1" dirty="0">
                <a:solidFill>
                  <a:srgbClr val="1270B8"/>
                </a:solidFill>
              </a:rPr>
              <a:t> </a:t>
            </a:r>
            <a:r>
              <a:rPr lang="en-US" sz="2000" b="1" dirty="0">
                <a:solidFill>
                  <a:srgbClr val="1270B8"/>
                </a:solidFill>
              </a:rPr>
              <a:t>Count</a:t>
            </a:r>
            <a:r>
              <a:rPr lang="en-US" sz="2000" b="1" baseline="0" dirty="0">
                <a:solidFill>
                  <a:srgbClr val="1270B8"/>
                </a:solidFill>
              </a:rPr>
              <a:t> how many times it is mentioned</a:t>
            </a:r>
          </a:p>
          <a:p>
            <a:pPr algn="ctr"/>
            <a:r>
              <a:rPr lang="en-US" sz="2000" b="1" baseline="0" dirty="0">
                <a:solidFill>
                  <a:srgbClr val="1270B8"/>
                </a:solidFill>
              </a:rPr>
              <a:t>(include pronouns).</a:t>
            </a:r>
            <a:endParaRPr lang="en-US" sz="2000" b="1" dirty="0">
              <a:solidFill>
                <a:srgbClr val="1270B8"/>
              </a:solidFill>
            </a:endParaRPr>
          </a:p>
        </p:txBody>
      </p:sp>
      <p:sp>
        <p:nvSpPr>
          <p:cNvPr id="20" name="TextBox 19"/>
          <p:cNvSpPr txBox="1"/>
          <p:nvPr userDrawn="1"/>
        </p:nvSpPr>
        <p:spPr>
          <a:xfrm>
            <a:off x="4495800" y="4826233"/>
            <a:ext cx="3200400" cy="1477328"/>
          </a:xfrm>
          <a:prstGeom prst="rect">
            <a:avLst/>
          </a:prstGeom>
          <a:noFill/>
        </p:spPr>
        <p:txBody>
          <a:bodyPr wrap="square" lIns="274320" tIns="274320" rIns="274320" bIns="274320" rtlCol="0">
            <a:spAutoFit/>
          </a:bodyPr>
          <a:lstStyle/>
          <a:p>
            <a:pPr algn="ctr"/>
            <a:r>
              <a:rPr lang="en-US" sz="2000" b="1" dirty="0">
                <a:solidFill>
                  <a:srgbClr val="0BA1A5"/>
                </a:solidFill>
              </a:rPr>
              <a:t> Decide if that person or topic is still the most important.</a:t>
            </a:r>
          </a:p>
        </p:txBody>
      </p:sp>
      <p:sp>
        <p:nvSpPr>
          <p:cNvPr id="21" name="TextBox 20"/>
          <p:cNvSpPr txBox="1"/>
          <p:nvPr userDrawn="1"/>
        </p:nvSpPr>
        <p:spPr>
          <a:xfrm>
            <a:off x="8153400" y="4826233"/>
            <a:ext cx="3200400" cy="1477328"/>
          </a:xfrm>
          <a:prstGeom prst="rect">
            <a:avLst/>
          </a:prstGeom>
          <a:noFill/>
        </p:spPr>
        <p:txBody>
          <a:bodyPr wrap="square" lIns="274320" tIns="274320" rIns="274320" bIns="274320" rtlCol="0">
            <a:spAutoFit/>
          </a:bodyPr>
          <a:lstStyle/>
          <a:p>
            <a:pPr algn="ctr"/>
            <a:r>
              <a:rPr lang="en-US" sz="2000" b="1" dirty="0">
                <a:solidFill>
                  <a:srgbClr val="C45A28"/>
                </a:solidFill>
              </a:rPr>
              <a:t>Look for</a:t>
            </a:r>
            <a:r>
              <a:rPr lang="en-US" sz="2000" b="1" baseline="0" dirty="0">
                <a:solidFill>
                  <a:srgbClr val="C45A28"/>
                </a:solidFill>
              </a:rPr>
              <a:t> people or topics printed in titles, often in</a:t>
            </a:r>
          </a:p>
          <a:p>
            <a:pPr algn="ctr"/>
            <a:r>
              <a:rPr lang="en-US" sz="2000" b="1" baseline="0" dirty="0">
                <a:solidFill>
                  <a:srgbClr val="C45A28"/>
                </a:solidFill>
              </a:rPr>
              <a:t>larger texts.</a:t>
            </a:r>
            <a:endParaRPr lang="en-US" sz="2000" b="1" dirty="0">
              <a:solidFill>
                <a:srgbClr val="C45A28"/>
              </a:solidFill>
            </a:endParaRPr>
          </a:p>
        </p:txBody>
      </p:sp>
      <p:sp>
        <p:nvSpPr>
          <p:cNvPr id="25" name="TextBox 24"/>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1</a:t>
            </a:r>
            <a:endParaRPr lang="en-US" sz="4400" dirty="0"/>
          </a:p>
        </p:txBody>
      </p:sp>
      <p:cxnSp>
        <p:nvCxnSpPr>
          <p:cNvPr id="27" name="Straight Connector 26"/>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2"/>
          <a:stretch>
            <a:fillRect/>
          </a:stretch>
        </p:blipFill>
        <p:spPr>
          <a:xfrm>
            <a:off x="195460" y="6341297"/>
            <a:ext cx="943290" cy="390275"/>
          </a:xfrm>
          <a:prstGeom prst="rect">
            <a:avLst/>
          </a:prstGeom>
        </p:spPr>
      </p:pic>
      <p:sp>
        <p:nvSpPr>
          <p:cNvPr id="22" name="TextBox 2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ist Step 1 Log">
    <p:spTree>
      <p:nvGrpSpPr>
        <p:cNvPr id="1" name=""/>
        <p:cNvGrpSpPr/>
        <p:nvPr/>
      </p:nvGrpSpPr>
      <p:grpSpPr>
        <a:xfrm>
          <a:off x="0" y="0"/>
          <a:ext cx="0" cy="0"/>
          <a:chOff x="0" y="0"/>
          <a:chExt cx="0" cy="0"/>
        </a:xfrm>
      </p:grpSpPr>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1" baseline="0" dirty="0">
                <a:latin typeface="+mj-lt"/>
              </a:rPr>
              <a:t>who</a:t>
            </a:r>
            <a:r>
              <a:rPr lang="en-US" sz="3200" baseline="0" dirty="0">
                <a:latin typeface="+mj-lt"/>
              </a:rPr>
              <a:t> or </a:t>
            </a:r>
            <a:r>
              <a:rPr lang="en-US" sz="3200" b="1" baseline="0" dirty="0">
                <a:latin typeface="+mj-lt"/>
              </a:rPr>
              <a:t>what</a:t>
            </a:r>
            <a:r>
              <a:rPr lang="en-US" sz="3200" baseline="0" dirty="0">
                <a:latin typeface="+mj-lt"/>
              </a:rPr>
              <a:t> the section is mostly about</a:t>
            </a:r>
            <a:endParaRPr lang="en-US" sz="3200" dirty="0">
              <a:latin typeface="+mj-lt"/>
            </a:endParaRPr>
          </a:p>
        </p:txBody>
      </p:sp>
      <p:sp>
        <p:nvSpPr>
          <p:cNvPr id="2" name="TextBox 1"/>
          <p:cNvSpPr txBox="1"/>
          <p:nvPr userDrawn="1"/>
        </p:nvSpPr>
        <p:spPr>
          <a:xfrm>
            <a:off x="838200" y="1935641"/>
            <a:ext cx="10506447" cy="523220"/>
          </a:xfrm>
          <a:prstGeom prst="rect">
            <a:avLst/>
          </a:prstGeom>
          <a:noFill/>
        </p:spPr>
        <p:txBody>
          <a:bodyPr wrap="square" rtlCol="0">
            <a:spAutoFit/>
          </a:bodyPr>
          <a:lstStyle/>
          <a:p>
            <a:r>
              <a:rPr lang="en-US" sz="2800" b="1" dirty="0">
                <a:solidFill>
                  <a:srgbClr val="1270B8"/>
                </a:solidFill>
              </a:rPr>
              <a:t>Identify who or what Section 1 is mostly about.</a:t>
            </a:r>
          </a:p>
        </p:txBody>
      </p:sp>
      <p:sp>
        <p:nvSpPr>
          <p:cNvPr id="5" name="Text Placeholder 4"/>
          <p:cNvSpPr>
            <a:spLocks noGrp="1"/>
          </p:cNvSpPr>
          <p:nvPr>
            <p:ph type="body" sz="quarter" idx="10" hasCustomPrompt="1"/>
          </p:nvPr>
        </p:nvSpPr>
        <p:spPr>
          <a:xfrm>
            <a:off x="828675" y="2474829"/>
            <a:ext cx="10525125" cy="853757"/>
          </a:xfrm>
        </p:spPr>
        <p:txBody>
          <a:bodyPr lIns="274320" tIns="274320" rIns="274320" bIns="274320"/>
          <a:lstStyle>
            <a:lvl1pPr marL="0" indent="0">
              <a:buFontTx/>
              <a:buNone/>
              <a:defRPr i="0" baseline="0">
                <a:solidFill>
                  <a:srgbClr val="1270B8"/>
                </a:solidFill>
              </a:defRPr>
            </a:lvl1pPr>
          </a:lstStyle>
          <a:p>
            <a:pPr lvl="0"/>
            <a:r>
              <a:rPr lang="en-US" dirty="0"/>
              <a:t>INSERT TEXT</a:t>
            </a:r>
          </a:p>
        </p:txBody>
      </p:sp>
      <p:sp>
        <p:nvSpPr>
          <p:cNvPr id="19" name="TextBox 18"/>
          <p:cNvSpPr txBox="1"/>
          <p:nvPr userDrawn="1"/>
        </p:nvSpPr>
        <p:spPr>
          <a:xfrm>
            <a:off x="847353" y="3617891"/>
            <a:ext cx="10506447" cy="523220"/>
          </a:xfrm>
          <a:prstGeom prst="rect">
            <a:avLst/>
          </a:prstGeom>
          <a:noFill/>
        </p:spPr>
        <p:txBody>
          <a:bodyPr wrap="square" rtlCol="0">
            <a:spAutoFit/>
          </a:bodyPr>
          <a:lstStyle/>
          <a:p>
            <a:r>
              <a:rPr lang="en-US" sz="2800" dirty="0"/>
              <a:t>Identify the most important</a:t>
            </a:r>
            <a:r>
              <a:rPr lang="en-US" sz="2800" baseline="0" dirty="0"/>
              <a:t> information about the who or what.</a:t>
            </a:r>
            <a:endParaRPr lang="en-US" sz="2800" dirty="0"/>
          </a:p>
        </p:txBody>
      </p:sp>
      <p:sp>
        <p:nvSpPr>
          <p:cNvPr id="25" name="Text Placeholder 4"/>
          <p:cNvSpPr>
            <a:spLocks noGrp="1"/>
          </p:cNvSpPr>
          <p:nvPr>
            <p:ph type="body" sz="quarter" idx="11" hasCustomPrompt="1"/>
          </p:nvPr>
        </p:nvSpPr>
        <p:spPr>
          <a:xfrm>
            <a:off x="847353" y="4302088"/>
            <a:ext cx="10525125" cy="1885352"/>
          </a:xfrm>
        </p:spPr>
        <p:txBody>
          <a:bodyPr lIns="274320" tIns="274320" rIns="274320" bIns="274320"/>
          <a:lstStyle>
            <a:lvl1pPr marL="457200" indent="-457200">
              <a:buFont typeface="Arial" charset="0"/>
              <a:buChar char="•"/>
              <a:defRPr i="0" baseline="0">
                <a:solidFill>
                  <a:schemeClr val="tx1"/>
                </a:solidFill>
              </a:defRPr>
            </a:lvl1pPr>
          </a:lstStyle>
          <a:p>
            <a:pPr lvl="0"/>
            <a:r>
              <a:rPr lang="en-US" dirty="0"/>
              <a:t>INSERT TEXT</a:t>
            </a:r>
          </a:p>
        </p:txBody>
      </p:sp>
      <p:sp>
        <p:nvSpPr>
          <p:cNvPr id="26" name="TextBox 25"/>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1</a:t>
            </a:r>
            <a:endParaRPr lang="en-US" sz="4400" dirty="0"/>
          </a:p>
        </p:txBody>
      </p:sp>
      <p:cxnSp>
        <p:nvCxnSpPr>
          <p:cNvPr id="11" name="Straight Connector 10"/>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3" name="TextBox 12"/>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ist Step 2">
    <p:spTree>
      <p:nvGrpSpPr>
        <p:cNvPr id="1" name=""/>
        <p:cNvGrpSpPr/>
        <p:nvPr/>
      </p:nvGrpSpPr>
      <p:grpSpPr>
        <a:xfrm>
          <a:off x="0" y="0"/>
          <a:ext cx="0" cy="0"/>
          <a:chOff x="0" y="0"/>
          <a:chExt cx="0" cy="0"/>
        </a:xfrm>
      </p:grpSpPr>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0" baseline="0" dirty="0">
                <a:latin typeface="+mj-lt"/>
              </a:rPr>
              <a:t>the most important information about the </a:t>
            </a:r>
            <a:r>
              <a:rPr lang="en-US" sz="3200" b="1" baseline="0" dirty="0">
                <a:latin typeface="+mj-lt"/>
              </a:rPr>
              <a:t>who</a:t>
            </a:r>
            <a:r>
              <a:rPr lang="en-US" sz="3200" b="0" baseline="0" dirty="0">
                <a:latin typeface="+mj-lt"/>
              </a:rPr>
              <a:t> or </a:t>
            </a:r>
            <a:r>
              <a:rPr lang="en-US" sz="3200" b="1" baseline="0" dirty="0">
                <a:latin typeface="+mj-lt"/>
              </a:rPr>
              <a:t>what</a:t>
            </a:r>
            <a:endParaRPr lang="en-US" sz="3200" b="1" dirty="0">
              <a:latin typeface="+mj-lt"/>
            </a:endParaRPr>
          </a:p>
        </p:txBody>
      </p:sp>
      <p:sp>
        <p:nvSpPr>
          <p:cNvPr id="3" name="TextBox 2"/>
          <p:cNvSpPr txBox="1"/>
          <p:nvPr userDrawn="1"/>
        </p:nvSpPr>
        <p:spPr>
          <a:xfrm>
            <a:off x="838200" y="2425577"/>
            <a:ext cx="3200400" cy="1846659"/>
          </a:xfrm>
          <a:prstGeom prst="rect">
            <a:avLst/>
          </a:prstGeom>
          <a:noFill/>
          <a:ln>
            <a:solidFill>
              <a:srgbClr val="1270B8"/>
            </a:solidFill>
          </a:ln>
        </p:spPr>
        <p:txBody>
          <a:bodyPr wrap="square" lIns="182880" tIns="182880" rIns="182880" bIns="182880" rtlCol="0">
            <a:spAutoFit/>
          </a:bodyPr>
          <a:lstStyle/>
          <a:p>
            <a:pPr algn="ctr"/>
            <a:r>
              <a:rPr lang="en-US" sz="2400" dirty="0"/>
              <a:t>Did they tell </a:t>
            </a:r>
          </a:p>
          <a:p>
            <a:pPr algn="ctr"/>
            <a:r>
              <a:rPr lang="en-US" sz="2400" dirty="0"/>
              <a:t>you the</a:t>
            </a:r>
          </a:p>
          <a:p>
            <a:pPr algn="ctr"/>
            <a:r>
              <a:rPr lang="en-US" sz="2400" baseline="0" dirty="0"/>
              <a:t> </a:t>
            </a:r>
            <a:r>
              <a:rPr lang="en-US" sz="2400" b="1" baseline="0" dirty="0">
                <a:solidFill>
                  <a:srgbClr val="1270B8"/>
                </a:solidFill>
              </a:rPr>
              <a:t>same idea</a:t>
            </a:r>
          </a:p>
          <a:p>
            <a:pPr algn="ctr"/>
            <a:r>
              <a:rPr lang="en-US" sz="2400" b="0" baseline="0" dirty="0">
                <a:solidFill>
                  <a:schemeClr val="tx1"/>
                </a:solidFill>
              </a:rPr>
              <a:t> in a lot of ways?</a:t>
            </a:r>
          </a:p>
        </p:txBody>
      </p:sp>
      <p:sp>
        <p:nvSpPr>
          <p:cNvPr id="16" name="TextBox 15"/>
          <p:cNvSpPr txBox="1"/>
          <p:nvPr userDrawn="1"/>
        </p:nvSpPr>
        <p:spPr>
          <a:xfrm>
            <a:off x="4495800" y="2425576"/>
            <a:ext cx="3200400" cy="1846659"/>
          </a:xfrm>
          <a:prstGeom prst="rect">
            <a:avLst/>
          </a:prstGeom>
          <a:noFill/>
          <a:ln>
            <a:solidFill>
              <a:srgbClr val="0BA1A5"/>
            </a:solidFill>
          </a:ln>
        </p:spPr>
        <p:txBody>
          <a:bodyPr wrap="square" lIns="182880" tIns="182880" rIns="182880" bIns="182880" rtlCol="0">
            <a:spAutoFit/>
          </a:bodyPr>
          <a:lstStyle/>
          <a:p>
            <a:pPr algn="ctr"/>
            <a:r>
              <a:rPr lang="en-US" sz="2400" dirty="0"/>
              <a:t>Do </a:t>
            </a:r>
            <a:r>
              <a:rPr lang="en-US" sz="2400" b="1" dirty="0">
                <a:solidFill>
                  <a:srgbClr val="0BA1A5"/>
                </a:solidFill>
              </a:rPr>
              <a:t>headings</a:t>
            </a:r>
            <a:r>
              <a:rPr lang="en-US" sz="2400" baseline="0" dirty="0"/>
              <a:t> o</a:t>
            </a:r>
            <a:r>
              <a:rPr lang="en-US" sz="2400" dirty="0"/>
              <a:t>r titles of pictures, graphs, or maps help say what you should know?</a:t>
            </a:r>
          </a:p>
        </p:txBody>
      </p:sp>
      <p:sp>
        <p:nvSpPr>
          <p:cNvPr id="17" name="TextBox 16"/>
          <p:cNvSpPr txBox="1"/>
          <p:nvPr userDrawn="1"/>
        </p:nvSpPr>
        <p:spPr>
          <a:xfrm>
            <a:off x="8153400" y="2240912"/>
            <a:ext cx="3200400" cy="2215991"/>
          </a:xfrm>
          <a:prstGeom prst="rect">
            <a:avLst/>
          </a:prstGeom>
          <a:noFill/>
          <a:ln>
            <a:solidFill>
              <a:srgbClr val="C45A28"/>
            </a:solidFill>
          </a:ln>
        </p:spPr>
        <p:txBody>
          <a:bodyPr wrap="square" lIns="182880" tIns="182880" rIns="182880" bIns="182880" rtlCol="0">
            <a:spAutoFit/>
          </a:bodyPr>
          <a:lstStyle/>
          <a:p>
            <a:pPr algn="ctr"/>
            <a:r>
              <a:rPr lang="en-US" sz="2400" dirty="0"/>
              <a:t>Do sentences</a:t>
            </a:r>
            <a:r>
              <a:rPr lang="en-US" sz="2400" baseline="0" dirty="0"/>
              <a:t> at the beginning or end </a:t>
            </a:r>
            <a:r>
              <a:rPr lang="en-US" sz="2400" b="1" baseline="0" dirty="0">
                <a:solidFill>
                  <a:srgbClr val="C45A28"/>
                </a:solidFill>
              </a:rPr>
              <a:t>connect</a:t>
            </a:r>
            <a:r>
              <a:rPr lang="en-US" sz="2400" baseline="0" dirty="0"/>
              <a:t> the ideas in the rest of the section?</a:t>
            </a:r>
            <a:endParaRPr lang="en-US" sz="2400" dirty="0"/>
          </a:p>
        </p:txBody>
      </p:sp>
      <p:sp>
        <p:nvSpPr>
          <p:cNvPr id="18" name="TextBox 17"/>
          <p:cNvSpPr txBox="1"/>
          <p:nvPr userDrawn="1"/>
        </p:nvSpPr>
        <p:spPr>
          <a:xfrm>
            <a:off x="829046" y="4518458"/>
            <a:ext cx="3200400" cy="1169551"/>
          </a:xfrm>
          <a:prstGeom prst="rect">
            <a:avLst/>
          </a:prstGeom>
          <a:noFill/>
        </p:spPr>
        <p:txBody>
          <a:bodyPr wrap="square" lIns="274320" tIns="274320" rIns="274320" bIns="274320" rtlCol="0">
            <a:spAutoFit/>
          </a:bodyPr>
          <a:lstStyle/>
          <a:p>
            <a:pPr algn="ctr"/>
            <a:r>
              <a:rPr lang="en-US" sz="2000" b="1" dirty="0">
                <a:solidFill>
                  <a:srgbClr val="1270B8"/>
                </a:solidFill>
              </a:rPr>
              <a:t> Look for sentences</a:t>
            </a:r>
            <a:r>
              <a:rPr lang="en-US" sz="2000" b="1" baseline="0" dirty="0">
                <a:solidFill>
                  <a:srgbClr val="1270B8"/>
                </a:solidFill>
              </a:rPr>
              <a:t> that tell you similar things.</a:t>
            </a:r>
            <a:endParaRPr lang="en-US" sz="2000" b="1" dirty="0">
              <a:solidFill>
                <a:srgbClr val="1270B8"/>
              </a:solidFill>
            </a:endParaRPr>
          </a:p>
        </p:txBody>
      </p:sp>
      <p:sp>
        <p:nvSpPr>
          <p:cNvPr id="20" name="TextBox 19"/>
          <p:cNvSpPr txBox="1"/>
          <p:nvPr userDrawn="1"/>
        </p:nvSpPr>
        <p:spPr>
          <a:xfrm>
            <a:off x="4495800" y="4518458"/>
            <a:ext cx="3200400" cy="1477328"/>
          </a:xfrm>
          <a:prstGeom prst="rect">
            <a:avLst/>
          </a:prstGeom>
          <a:noFill/>
        </p:spPr>
        <p:txBody>
          <a:bodyPr wrap="square" lIns="274320" tIns="274320" rIns="274320" bIns="274320" rtlCol="0">
            <a:spAutoFit/>
          </a:bodyPr>
          <a:lstStyle/>
          <a:p>
            <a:pPr algn="ctr"/>
            <a:r>
              <a:rPr lang="en-US" sz="2000" b="1" dirty="0">
                <a:solidFill>
                  <a:srgbClr val="0BA1A5"/>
                </a:solidFill>
              </a:rPr>
              <a:t>Does the information</a:t>
            </a:r>
            <a:r>
              <a:rPr lang="en-US" sz="2000" b="1" baseline="0" dirty="0">
                <a:solidFill>
                  <a:srgbClr val="0BA1A5"/>
                </a:solidFill>
              </a:rPr>
              <a:t> in the title match ideas in the paragraph?</a:t>
            </a:r>
            <a:endParaRPr lang="en-US" sz="2000" b="1" dirty="0">
              <a:solidFill>
                <a:srgbClr val="0BA1A5"/>
              </a:solidFill>
            </a:endParaRPr>
          </a:p>
        </p:txBody>
      </p:sp>
      <p:sp>
        <p:nvSpPr>
          <p:cNvPr id="21" name="TextBox 20"/>
          <p:cNvSpPr txBox="1"/>
          <p:nvPr userDrawn="1"/>
        </p:nvSpPr>
        <p:spPr>
          <a:xfrm>
            <a:off x="8153400" y="4518458"/>
            <a:ext cx="3200400" cy="1785104"/>
          </a:xfrm>
          <a:prstGeom prst="rect">
            <a:avLst/>
          </a:prstGeom>
          <a:noFill/>
        </p:spPr>
        <p:txBody>
          <a:bodyPr wrap="square" lIns="274320" tIns="274320" rIns="274320" bIns="274320" rtlCol="0">
            <a:spAutoFit/>
          </a:bodyPr>
          <a:lstStyle/>
          <a:p>
            <a:pPr algn="ctr"/>
            <a:r>
              <a:rPr lang="en-US" sz="2000" b="1" dirty="0">
                <a:solidFill>
                  <a:srgbClr val="C45A28"/>
                </a:solidFill>
              </a:rPr>
              <a:t>When you read these,</a:t>
            </a:r>
            <a:r>
              <a:rPr lang="en-US" sz="2000" b="1" baseline="0" dirty="0">
                <a:solidFill>
                  <a:srgbClr val="C45A28"/>
                </a:solidFill>
              </a:rPr>
              <a:t> are they connected to all the other sentences in the paragraph?</a:t>
            </a:r>
            <a:endParaRPr lang="en-US" sz="2000" b="1" dirty="0">
              <a:solidFill>
                <a:srgbClr val="C45A28"/>
              </a:solidFill>
            </a:endParaRPr>
          </a:p>
        </p:txBody>
      </p:sp>
      <p:sp>
        <p:nvSpPr>
          <p:cNvPr id="22" name="TextBox 21"/>
          <p:cNvSpPr txBox="1"/>
          <p:nvPr userDrawn="1"/>
        </p:nvSpPr>
        <p:spPr>
          <a:xfrm>
            <a:off x="838200" y="1696433"/>
            <a:ext cx="3200400" cy="523220"/>
          </a:xfrm>
          <a:prstGeom prst="rect">
            <a:avLst/>
          </a:prstGeom>
          <a:noFill/>
        </p:spPr>
        <p:txBody>
          <a:bodyPr wrap="square" rtlCol="0">
            <a:spAutoFit/>
          </a:bodyPr>
          <a:lstStyle/>
          <a:p>
            <a:pPr algn="ctr"/>
            <a:r>
              <a:rPr lang="en-US" sz="2800" b="1" dirty="0">
                <a:solidFill>
                  <a:srgbClr val="1270B8"/>
                </a:solidFill>
              </a:rPr>
              <a:t>1</a:t>
            </a:r>
          </a:p>
        </p:txBody>
      </p:sp>
      <p:sp>
        <p:nvSpPr>
          <p:cNvPr id="23" name="TextBox 22"/>
          <p:cNvSpPr txBox="1"/>
          <p:nvPr userDrawn="1"/>
        </p:nvSpPr>
        <p:spPr>
          <a:xfrm>
            <a:off x="4495800" y="1696433"/>
            <a:ext cx="3200400" cy="523220"/>
          </a:xfrm>
          <a:prstGeom prst="rect">
            <a:avLst/>
          </a:prstGeom>
          <a:noFill/>
        </p:spPr>
        <p:txBody>
          <a:bodyPr wrap="square" rtlCol="0">
            <a:spAutoFit/>
          </a:bodyPr>
          <a:lstStyle/>
          <a:p>
            <a:pPr algn="ctr"/>
            <a:r>
              <a:rPr lang="en-US" sz="2800" b="1" dirty="0">
                <a:solidFill>
                  <a:srgbClr val="0BA1A5"/>
                </a:solidFill>
              </a:rPr>
              <a:t>2</a:t>
            </a:r>
          </a:p>
        </p:txBody>
      </p:sp>
      <p:sp>
        <p:nvSpPr>
          <p:cNvPr id="24" name="TextBox 23"/>
          <p:cNvSpPr txBox="1"/>
          <p:nvPr userDrawn="1"/>
        </p:nvSpPr>
        <p:spPr>
          <a:xfrm>
            <a:off x="8153400" y="1696433"/>
            <a:ext cx="3200400" cy="523220"/>
          </a:xfrm>
          <a:prstGeom prst="rect">
            <a:avLst/>
          </a:prstGeom>
          <a:noFill/>
        </p:spPr>
        <p:txBody>
          <a:bodyPr wrap="square" rtlCol="0">
            <a:spAutoFit/>
          </a:bodyPr>
          <a:lstStyle/>
          <a:p>
            <a:pPr algn="ctr"/>
            <a:r>
              <a:rPr lang="en-US" sz="2800" b="1" dirty="0">
                <a:solidFill>
                  <a:srgbClr val="C45A28"/>
                </a:solidFill>
              </a:rPr>
              <a:t>3</a:t>
            </a:r>
          </a:p>
        </p:txBody>
      </p:sp>
      <p:sp>
        <p:nvSpPr>
          <p:cNvPr id="15" name="TextBox 14"/>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2</a:t>
            </a:r>
            <a:endParaRPr lang="en-US" sz="4400" dirty="0"/>
          </a:p>
        </p:txBody>
      </p:sp>
      <p:cxnSp>
        <p:nvCxnSpPr>
          <p:cNvPr id="19" name="Straight Connector 18"/>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userDrawn="1"/>
        </p:nvPicPr>
        <p:blipFill>
          <a:blip r:embed="rId2"/>
          <a:stretch>
            <a:fillRect/>
          </a:stretch>
        </p:blipFill>
        <p:spPr>
          <a:xfrm>
            <a:off x="195460" y="6341297"/>
            <a:ext cx="943290" cy="390275"/>
          </a:xfrm>
          <a:prstGeom prst="rect">
            <a:avLst/>
          </a:prstGeom>
        </p:spPr>
      </p:pic>
      <p:sp>
        <p:nvSpPr>
          <p:cNvPr id="26" name="TextBox 25"/>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Gist Step 2 Thought Bubbles">
    <p:spTree>
      <p:nvGrpSpPr>
        <p:cNvPr id="1" name=""/>
        <p:cNvGrpSpPr/>
        <p:nvPr/>
      </p:nvGrpSpPr>
      <p:grpSpPr>
        <a:xfrm>
          <a:off x="0" y="0"/>
          <a:ext cx="0" cy="0"/>
          <a:chOff x="0" y="0"/>
          <a:chExt cx="0" cy="0"/>
        </a:xfrm>
      </p:grpSpPr>
      <p:sp>
        <p:nvSpPr>
          <p:cNvPr id="19" name="Cloud Callout 18"/>
          <p:cNvSpPr/>
          <p:nvPr userDrawn="1"/>
        </p:nvSpPr>
        <p:spPr>
          <a:xfrm>
            <a:off x="4545563" y="2172904"/>
            <a:ext cx="3379237" cy="2298650"/>
          </a:xfrm>
          <a:prstGeom prst="cloudCallout">
            <a:avLst/>
          </a:prstGeom>
          <a:solidFill>
            <a:srgbClr val="0BA1A5">
              <a:alpha val="75000"/>
            </a:srgbClr>
          </a:solidFill>
          <a:ln>
            <a:solidFill>
              <a:srgbClr val="0BA1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Cloud Callout 25"/>
          <p:cNvSpPr/>
          <p:nvPr userDrawn="1"/>
        </p:nvSpPr>
        <p:spPr>
          <a:xfrm>
            <a:off x="8153400" y="2092879"/>
            <a:ext cx="3379237" cy="2298650"/>
          </a:xfrm>
          <a:prstGeom prst="cloudCallout">
            <a:avLst/>
          </a:prstGeom>
          <a:solidFill>
            <a:srgbClr val="C45A28">
              <a:alpha val="75000"/>
            </a:srgbClr>
          </a:solidFill>
          <a:ln>
            <a:solidFill>
              <a:srgbClr val="C45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Cloud Callout 1"/>
          <p:cNvSpPr/>
          <p:nvPr userDrawn="1"/>
        </p:nvSpPr>
        <p:spPr>
          <a:xfrm>
            <a:off x="838200" y="2107534"/>
            <a:ext cx="3379237" cy="2298650"/>
          </a:xfrm>
          <a:prstGeom prst="cloudCallout">
            <a:avLst/>
          </a:prstGeom>
          <a:solidFill>
            <a:srgbClr val="1270B8">
              <a:alpha val="75000"/>
            </a:srgbClr>
          </a:solidFill>
          <a:ln>
            <a:solidFill>
              <a:srgbClr val="1270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userDrawn="1"/>
        </p:nvSpPr>
        <p:spPr>
          <a:xfrm>
            <a:off x="838200" y="2240915"/>
            <a:ext cx="3200400" cy="2031325"/>
          </a:xfrm>
          <a:prstGeom prst="rect">
            <a:avLst/>
          </a:prstGeom>
          <a:noFill/>
          <a:ln>
            <a:noFill/>
          </a:ln>
        </p:spPr>
        <p:txBody>
          <a:bodyPr wrap="square" lIns="274320" tIns="274320" rIns="182880" bIns="274320" rtlCol="0">
            <a:spAutoFit/>
          </a:bodyPr>
          <a:lstStyle/>
          <a:p>
            <a:pPr algn="ctr"/>
            <a:r>
              <a:rPr lang="en-US" sz="2400" dirty="0">
                <a:solidFill>
                  <a:schemeClr val="bg1"/>
                </a:solidFill>
              </a:rPr>
              <a:t>Did they tell </a:t>
            </a:r>
          </a:p>
          <a:p>
            <a:pPr algn="ctr"/>
            <a:r>
              <a:rPr lang="en-US" sz="2400" dirty="0">
                <a:solidFill>
                  <a:schemeClr val="bg1"/>
                </a:solidFill>
              </a:rPr>
              <a:t>you the</a:t>
            </a:r>
          </a:p>
          <a:p>
            <a:pPr algn="ctr"/>
            <a:r>
              <a:rPr lang="en-US" sz="2400" baseline="0" dirty="0">
                <a:solidFill>
                  <a:schemeClr val="bg1"/>
                </a:solidFill>
              </a:rPr>
              <a:t> </a:t>
            </a:r>
            <a:r>
              <a:rPr lang="en-US" sz="2400" b="1" baseline="0" dirty="0">
                <a:solidFill>
                  <a:schemeClr val="bg1"/>
                </a:solidFill>
              </a:rPr>
              <a:t>same idea</a:t>
            </a:r>
          </a:p>
          <a:p>
            <a:pPr algn="ctr"/>
            <a:r>
              <a:rPr lang="en-US" sz="2400" b="0" baseline="0" dirty="0">
                <a:solidFill>
                  <a:schemeClr val="bg1"/>
                </a:solidFill>
              </a:rPr>
              <a:t> in a lot of ways?</a:t>
            </a:r>
          </a:p>
        </p:txBody>
      </p:sp>
      <p:sp>
        <p:nvSpPr>
          <p:cNvPr id="16" name="TextBox 15"/>
          <p:cNvSpPr txBox="1"/>
          <p:nvPr userDrawn="1"/>
        </p:nvSpPr>
        <p:spPr>
          <a:xfrm>
            <a:off x="4634981" y="2306566"/>
            <a:ext cx="3200400" cy="2031325"/>
          </a:xfrm>
          <a:prstGeom prst="rect">
            <a:avLst/>
          </a:prstGeom>
          <a:noFill/>
          <a:ln>
            <a:noFill/>
          </a:ln>
        </p:spPr>
        <p:txBody>
          <a:bodyPr wrap="square" lIns="274320" tIns="274320" rIns="182880" bIns="274320" rtlCol="0">
            <a:spAutoFit/>
          </a:bodyPr>
          <a:lstStyle/>
          <a:p>
            <a:pPr algn="ctr"/>
            <a:r>
              <a:rPr lang="en-US" sz="2400" dirty="0">
                <a:solidFill>
                  <a:schemeClr val="bg1"/>
                </a:solidFill>
              </a:rPr>
              <a:t>Do </a:t>
            </a:r>
            <a:r>
              <a:rPr lang="en-US" sz="2400" b="1" dirty="0">
                <a:solidFill>
                  <a:schemeClr val="bg1"/>
                </a:solidFill>
              </a:rPr>
              <a:t>headings</a:t>
            </a:r>
            <a:r>
              <a:rPr lang="en-US" sz="2400" baseline="0" dirty="0">
                <a:solidFill>
                  <a:schemeClr val="bg1"/>
                </a:solidFill>
              </a:rPr>
              <a:t> o</a:t>
            </a:r>
            <a:r>
              <a:rPr lang="en-US" sz="2400" dirty="0">
                <a:solidFill>
                  <a:schemeClr val="bg1"/>
                </a:solidFill>
              </a:rPr>
              <a:t>r titles of pictures, graphs, or maps help say what you should know?</a:t>
            </a:r>
          </a:p>
        </p:txBody>
      </p:sp>
      <p:sp>
        <p:nvSpPr>
          <p:cNvPr id="17" name="TextBox 16"/>
          <p:cNvSpPr txBox="1"/>
          <p:nvPr userDrawn="1"/>
        </p:nvSpPr>
        <p:spPr>
          <a:xfrm>
            <a:off x="8014218" y="2190346"/>
            <a:ext cx="3518419" cy="2031325"/>
          </a:xfrm>
          <a:prstGeom prst="rect">
            <a:avLst/>
          </a:prstGeom>
          <a:noFill/>
          <a:ln>
            <a:noFill/>
          </a:ln>
        </p:spPr>
        <p:txBody>
          <a:bodyPr wrap="square" lIns="274320" tIns="274320" rIns="182880" bIns="274320" rtlCol="0">
            <a:spAutoFit/>
          </a:bodyPr>
          <a:lstStyle/>
          <a:p>
            <a:pPr algn="ctr"/>
            <a:r>
              <a:rPr lang="en-US" sz="2350" dirty="0">
                <a:solidFill>
                  <a:schemeClr val="bg1"/>
                </a:solidFill>
              </a:rPr>
              <a:t>Do sentences</a:t>
            </a:r>
            <a:r>
              <a:rPr lang="en-US" sz="2350" baseline="0" dirty="0">
                <a:solidFill>
                  <a:schemeClr val="bg1"/>
                </a:solidFill>
              </a:rPr>
              <a:t> at the beginning or end </a:t>
            </a:r>
            <a:r>
              <a:rPr lang="en-US" sz="2350" b="1" baseline="0" dirty="0">
                <a:solidFill>
                  <a:schemeClr val="bg1"/>
                </a:solidFill>
              </a:rPr>
              <a:t>connect</a:t>
            </a:r>
            <a:r>
              <a:rPr lang="en-US" sz="2350" baseline="0" dirty="0">
                <a:solidFill>
                  <a:schemeClr val="bg1"/>
                </a:solidFill>
              </a:rPr>
              <a:t> the ideas in the rest of the section?</a:t>
            </a:r>
            <a:endParaRPr lang="en-US" sz="2350" dirty="0">
              <a:solidFill>
                <a:schemeClr val="bg1"/>
              </a:solidFill>
            </a:endParaRPr>
          </a:p>
        </p:txBody>
      </p:sp>
      <p:sp>
        <p:nvSpPr>
          <p:cNvPr id="18" name="TextBox 17"/>
          <p:cNvSpPr txBox="1"/>
          <p:nvPr userDrawn="1"/>
        </p:nvSpPr>
        <p:spPr>
          <a:xfrm>
            <a:off x="838200" y="4764678"/>
            <a:ext cx="3200400" cy="1231106"/>
          </a:xfrm>
          <a:prstGeom prst="rect">
            <a:avLst/>
          </a:prstGeom>
          <a:noFill/>
        </p:spPr>
        <p:txBody>
          <a:bodyPr wrap="square" lIns="274320" tIns="274320" rIns="274320" bIns="274320" rtlCol="0">
            <a:spAutoFit/>
          </a:bodyPr>
          <a:lstStyle/>
          <a:p>
            <a:pPr algn="ctr"/>
            <a:r>
              <a:rPr lang="en-US" sz="2400" b="1" dirty="0">
                <a:solidFill>
                  <a:srgbClr val="1270B8"/>
                </a:solidFill>
              </a:rPr>
              <a:t> </a:t>
            </a:r>
            <a:r>
              <a:rPr lang="en-US" sz="2000" b="1" dirty="0">
                <a:solidFill>
                  <a:srgbClr val="1270B8"/>
                </a:solidFill>
              </a:rPr>
              <a:t>Look for sentences</a:t>
            </a:r>
            <a:r>
              <a:rPr lang="en-US" sz="2000" b="1" baseline="0" dirty="0">
                <a:solidFill>
                  <a:srgbClr val="1270B8"/>
                </a:solidFill>
              </a:rPr>
              <a:t> that tell you similar things.</a:t>
            </a:r>
            <a:endParaRPr lang="en-US" sz="2000" b="1" dirty="0">
              <a:solidFill>
                <a:srgbClr val="1270B8"/>
              </a:solidFill>
            </a:endParaRPr>
          </a:p>
        </p:txBody>
      </p:sp>
      <p:sp>
        <p:nvSpPr>
          <p:cNvPr id="20" name="TextBox 19"/>
          <p:cNvSpPr txBox="1"/>
          <p:nvPr userDrawn="1"/>
        </p:nvSpPr>
        <p:spPr>
          <a:xfrm>
            <a:off x="4495800" y="4826233"/>
            <a:ext cx="3200400" cy="1477328"/>
          </a:xfrm>
          <a:prstGeom prst="rect">
            <a:avLst/>
          </a:prstGeom>
          <a:noFill/>
        </p:spPr>
        <p:txBody>
          <a:bodyPr wrap="square" lIns="274320" tIns="274320" rIns="274320" bIns="274320" rtlCol="0">
            <a:spAutoFit/>
          </a:bodyPr>
          <a:lstStyle/>
          <a:p>
            <a:pPr algn="ctr"/>
            <a:r>
              <a:rPr lang="en-US" sz="2000" b="1" dirty="0">
                <a:solidFill>
                  <a:srgbClr val="0BA1A5"/>
                </a:solidFill>
              </a:rPr>
              <a:t> Does the information</a:t>
            </a:r>
            <a:r>
              <a:rPr lang="en-US" sz="2000" b="1" baseline="0" dirty="0">
                <a:solidFill>
                  <a:srgbClr val="0BA1A5"/>
                </a:solidFill>
              </a:rPr>
              <a:t> in the title match ideas in the paragraph?</a:t>
            </a:r>
            <a:endParaRPr lang="en-US" sz="2000" b="1" dirty="0">
              <a:solidFill>
                <a:srgbClr val="0BA1A5"/>
              </a:solidFill>
            </a:endParaRPr>
          </a:p>
        </p:txBody>
      </p:sp>
      <p:sp>
        <p:nvSpPr>
          <p:cNvPr id="21" name="TextBox 20"/>
          <p:cNvSpPr txBox="1"/>
          <p:nvPr userDrawn="1"/>
        </p:nvSpPr>
        <p:spPr>
          <a:xfrm>
            <a:off x="8153400" y="4826233"/>
            <a:ext cx="3200400" cy="1785104"/>
          </a:xfrm>
          <a:prstGeom prst="rect">
            <a:avLst/>
          </a:prstGeom>
          <a:noFill/>
        </p:spPr>
        <p:txBody>
          <a:bodyPr wrap="square" lIns="274320" tIns="274320" rIns="274320" bIns="274320" rtlCol="0">
            <a:spAutoFit/>
          </a:bodyPr>
          <a:lstStyle/>
          <a:p>
            <a:pPr algn="ctr"/>
            <a:r>
              <a:rPr lang="en-US" sz="2000" b="1" dirty="0">
                <a:solidFill>
                  <a:srgbClr val="C45A28"/>
                </a:solidFill>
              </a:rPr>
              <a:t>When you read these,</a:t>
            </a:r>
            <a:r>
              <a:rPr lang="en-US" sz="2000" b="1" baseline="0" dirty="0">
                <a:solidFill>
                  <a:srgbClr val="C45A28"/>
                </a:solidFill>
              </a:rPr>
              <a:t> are they connected to all the other sentences in the paragraph?</a:t>
            </a:r>
            <a:endParaRPr lang="en-US" sz="2000" b="1" dirty="0">
              <a:solidFill>
                <a:srgbClr val="C45A28"/>
              </a:solidFill>
            </a:endParaRPr>
          </a:p>
        </p:txBody>
      </p:sp>
      <p:sp>
        <p:nvSpPr>
          <p:cNvPr id="25" name="TextBox 24"/>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2</a:t>
            </a:r>
            <a:endParaRPr lang="en-US" sz="4400" dirty="0"/>
          </a:p>
        </p:txBody>
      </p:sp>
      <p:sp>
        <p:nvSpPr>
          <p:cNvPr id="15" name="Title 1"/>
          <p:cNvSpPr txBox="1">
            <a:spLocks/>
          </p:cNvSpPr>
          <p:nvPr userDrawn="1"/>
        </p:nvSpPr>
        <p:spPr>
          <a:xfrm>
            <a:off x="829047" y="856331"/>
            <a:ext cx="10515600" cy="70929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0" baseline="0" dirty="0">
                <a:latin typeface="+mj-lt"/>
              </a:rPr>
              <a:t>the most important information about the </a:t>
            </a:r>
            <a:r>
              <a:rPr lang="en-US" sz="3200" b="1" baseline="0" dirty="0">
                <a:latin typeface="+mj-lt"/>
              </a:rPr>
              <a:t>who</a:t>
            </a:r>
            <a:r>
              <a:rPr lang="en-US" sz="3200" b="0" baseline="0" dirty="0">
                <a:latin typeface="+mj-lt"/>
              </a:rPr>
              <a:t> or </a:t>
            </a:r>
            <a:r>
              <a:rPr lang="en-US" sz="3200" b="1" baseline="0" dirty="0">
                <a:latin typeface="+mj-lt"/>
              </a:rPr>
              <a:t>what</a:t>
            </a:r>
            <a:endParaRPr lang="en-US" sz="3200" b="1" dirty="0">
              <a:latin typeface="+mj-lt"/>
            </a:endParaRPr>
          </a:p>
        </p:txBody>
      </p:sp>
      <p:cxnSp>
        <p:nvCxnSpPr>
          <p:cNvPr id="22" name="Straight Connector 21"/>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userDrawn="1"/>
        </p:nvPicPr>
        <p:blipFill>
          <a:blip r:embed="rId2"/>
          <a:stretch>
            <a:fillRect/>
          </a:stretch>
        </p:blipFill>
        <p:spPr>
          <a:xfrm>
            <a:off x="195460" y="6341297"/>
            <a:ext cx="943290" cy="390275"/>
          </a:xfrm>
          <a:prstGeom prst="rect">
            <a:avLst/>
          </a:prstGeom>
        </p:spPr>
      </p:pic>
      <p:sp>
        <p:nvSpPr>
          <p:cNvPr id="24" name="TextBox 23"/>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Gist Step Log 2">
    <p:spTree>
      <p:nvGrpSpPr>
        <p:cNvPr id="1" name=""/>
        <p:cNvGrpSpPr/>
        <p:nvPr/>
      </p:nvGrpSpPr>
      <p:grpSpPr>
        <a:xfrm>
          <a:off x="0" y="0"/>
          <a:ext cx="0" cy="0"/>
          <a:chOff x="0" y="0"/>
          <a:chExt cx="0" cy="0"/>
        </a:xfrm>
      </p:grpSpPr>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Identify</a:t>
            </a:r>
            <a:r>
              <a:rPr lang="en-US" sz="3200" baseline="0" dirty="0">
                <a:latin typeface="+mj-lt"/>
              </a:rPr>
              <a:t> </a:t>
            </a:r>
            <a:r>
              <a:rPr lang="en-US" sz="3200" b="0" baseline="0" dirty="0">
                <a:latin typeface="+mj-lt"/>
              </a:rPr>
              <a:t>the most important information about the </a:t>
            </a:r>
            <a:r>
              <a:rPr lang="en-US" sz="3200" b="1" baseline="0" dirty="0">
                <a:latin typeface="+mj-lt"/>
              </a:rPr>
              <a:t>who</a:t>
            </a:r>
            <a:r>
              <a:rPr lang="en-US" sz="3200" b="0" baseline="0" dirty="0">
                <a:latin typeface="+mj-lt"/>
              </a:rPr>
              <a:t> or </a:t>
            </a:r>
            <a:r>
              <a:rPr lang="en-US" sz="3200" b="1" baseline="0" dirty="0">
                <a:latin typeface="+mj-lt"/>
              </a:rPr>
              <a:t>what</a:t>
            </a:r>
            <a:endParaRPr lang="en-US" sz="3200" b="1" dirty="0">
              <a:latin typeface="+mj-lt"/>
            </a:endParaRPr>
          </a:p>
        </p:txBody>
      </p:sp>
      <p:sp>
        <p:nvSpPr>
          <p:cNvPr id="2" name="TextBox 1"/>
          <p:cNvSpPr txBox="1"/>
          <p:nvPr userDrawn="1"/>
        </p:nvSpPr>
        <p:spPr>
          <a:xfrm>
            <a:off x="838200" y="1935641"/>
            <a:ext cx="10506447" cy="523220"/>
          </a:xfrm>
          <a:prstGeom prst="rect">
            <a:avLst/>
          </a:prstGeom>
          <a:noFill/>
        </p:spPr>
        <p:txBody>
          <a:bodyPr wrap="square" rtlCol="0">
            <a:spAutoFit/>
          </a:bodyPr>
          <a:lstStyle/>
          <a:p>
            <a:r>
              <a:rPr lang="en-US" sz="2800" b="1" dirty="0">
                <a:solidFill>
                  <a:srgbClr val="1270B8"/>
                </a:solidFill>
              </a:rPr>
              <a:t>Identify who or what Section 1 is mostly about.</a:t>
            </a:r>
          </a:p>
        </p:txBody>
      </p:sp>
      <p:sp>
        <p:nvSpPr>
          <p:cNvPr id="5" name="Text Placeholder 4"/>
          <p:cNvSpPr>
            <a:spLocks noGrp="1"/>
          </p:cNvSpPr>
          <p:nvPr>
            <p:ph type="body" sz="quarter" idx="10" hasCustomPrompt="1"/>
          </p:nvPr>
        </p:nvSpPr>
        <p:spPr>
          <a:xfrm>
            <a:off x="828675" y="2474829"/>
            <a:ext cx="10525125" cy="853757"/>
          </a:xfrm>
        </p:spPr>
        <p:txBody>
          <a:bodyPr lIns="274320" tIns="274320" rIns="274320" bIns="274320"/>
          <a:lstStyle>
            <a:lvl1pPr marL="0" indent="0">
              <a:buFontTx/>
              <a:buNone/>
              <a:defRPr i="0" baseline="0">
                <a:solidFill>
                  <a:srgbClr val="1270B8"/>
                </a:solidFill>
              </a:defRPr>
            </a:lvl1pPr>
          </a:lstStyle>
          <a:p>
            <a:pPr lvl="0"/>
            <a:r>
              <a:rPr lang="en-US" dirty="0"/>
              <a:t>INSERT TEXT</a:t>
            </a:r>
          </a:p>
        </p:txBody>
      </p:sp>
      <p:sp>
        <p:nvSpPr>
          <p:cNvPr id="19" name="TextBox 18"/>
          <p:cNvSpPr txBox="1"/>
          <p:nvPr userDrawn="1"/>
        </p:nvSpPr>
        <p:spPr>
          <a:xfrm>
            <a:off x="847353" y="3617891"/>
            <a:ext cx="10506447" cy="523220"/>
          </a:xfrm>
          <a:prstGeom prst="rect">
            <a:avLst/>
          </a:prstGeom>
          <a:noFill/>
        </p:spPr>
        <p:txBody>
          <a:bodyPr wrap="square" rtlCol="0">
            <a:spAutoFit/>
          </a:bodyPr>
          <a:lstStyle/>
          <a:p>
            <a:r>
              <a:rPr lang="en-US" sz="2800" dirty="0"/>
              <a:t>Identify the most important</a:t>
            </a:r>
            <a:r>
              <a:rPr lang="en-US" sz="2800" baseline="0" dirty="0"/>
              <a:t> information about the who or what.</a:t>
            </a:r>
            <a:endParaRPr lang="en-US" sz="2800" dirty="0"/>
          </a:p>
        </p:txBody>
      </p:sp>
      <p:sp>
        <p:nvSpPr>
          <p:cNvPr id="25" name="Text Placeholder 4"/>
          <p:cNvSpPr>
            <a:spLocks noGrp="1"/>
          </p:cNvSpPr>
          <p:nvPr>
            <p:ph type="body" sz="quarter" idx="11" hasCustomPrompt="1"/>
          </p:nvPr>
        </p:nvSpPr>
        <p:spPr>
          <a:xfrm>
            <a:off x="847353" y="4302088"/>
            <a:ext cx="10525125" cy="1885352"/>
          </a:xfrm>
        </p:spPr>
        <p:txBody>
          <a:bodyPr lIns="274320" tIns="274320" rIns="274320" bIns="274320"/>
          <a:lstStyle>
            <a:lvl1pPr marL="457200" indent="-457200">
              <a:buFont typeface="Arial" charset="0"/>
              <a:buChar char="•"/>
              <a:defRPr i="0" baseline="0">
                <a:solidFill>
                  <a:schemeClr val="tx1"/>
                </a:solidFill>
              </a:defRPr>
            </a:lvl1pPr>
          </a:lstStyle>
          <a:p>
            <a:pPr lvl="0"/>
            <a:r>
              <a:rPr lang="en-US" dirty="0"/>
              <a:t>INSERT TEXT</a:t>
            </a:r>
          </a:p>
        </p:txBody>
      </p:sp>
      <p:sp>
        <p:nvSpPr>
          <p:cNvPr id="13" name="TextBox 12"/>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2</a:t>
            </a:r>
            <a:endParaRPr lang="en-US" sz="4400" dirty="0"/>
          </a:p>
        </p:txBody>
      </p:sp>
      <p:cxnSp>
        <p:nvCxnSpPr>
          <p:cNvPr id="11" name="Straight Connector 10"/>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4" name="TextBox 13"/>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45693" y="3815778"/>
            <a:ext cx="10900610" cy="1379036"/>
          </a:xfrm>
        </p:spPr>
        <p:txBody>
          <a:bodyPr>
            <a:noAutofit/>
          </a:bodyPr>
          <a:lstStyle>
            <a:lvl1pPr marL="0" indent="0" algn="ctr">
              <a:buNone/>
              <a:defRPr sz="7200" b="1" i="0" baseline="0">
                <a:solidFill>
                  <a:srgbClr val="1270B8"/>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Text Title</a:t>
            </a:r>
          </a:p>
        </p:txBody>
      </p:sp>
      <p:sp>
        <p:nvSpPr>
          <p:cNvPr id="8" name="TextBox 7"/>
          <p:cNvSpPr txBox="1"/>
          <p:nvPr userDrawn="1"/>
        </p:nvSpPr>
        <p:spPr>
          <a:xfrm>
            <a:off x="1523998" y="1234016"/>
            <a:ext cx="9144000" cy="2308324"/>
          </a:xfrm>
          <a:prstGeom prst="rect">
            <a:avLst/>
          </a:prstGeom>
          <a:noFill/>
        </p:spPr>
        <p:txBody>
          <a:bodyPr wrap="square" rtlCol="0">
            <a:spAutoFit/>
          </a:bodyPr>
          <a:lstStyle/>
          <a:p>
            <a:pPr algn="ctr"/>
            <a:r>
              <a:rPr lang="en-US" sz="7200" dirty="0">
                <a:latin typeface="+mj-lt"/>
              </a:rPr>
              <a:t>World &amp; Word Knowledge</a:t>
            </a:r>
          </a:p>
        </p:txBody>
      </p:sp>
      <p:sp>
        <p:nvSpPr>
          <p:cNvPr id="11" name="TextBox 10"/>
          <p:cNvSpPr txBox="1"/>
          <p:nvPr userDrawn="1"/>
        </p:nvSpPr>
        <p:spPr>
          <a:xfrm>
            <a:off x="224588" y="6375641"/>
            <a:ext cx="11742821" cy="276999"/>
          </a:xfrm>
          <a:prstGeom prst="rect">
            <a:avLst/>
          </a:prstGeom>
          <a:noFill/>
        </p:spPr>
        <p:txBody>
          <a:bodyPr wrap="square" rtlCol="0">
            <a:spAutoFit/>
          </a:bodyPr>
          <a:lstStyle/>
          <a:p>
            <a:pPr algn="ctr" rtl="0"/>
            <a:r>
              <a:rPr lang="en-US" sz="1200" dirty="0"/>
              <a:t>This</a:t>
            </a:r>
            <a:r>
              <a:rPr lang="en-US" sz="1200" baseline="0" dirty="0"/>
              <a:t> research project is supported by the Institute of Education Sciences, U.S. Department of Education, through </a:t>
            </a:r>
            <a:r>
              <a:rPr lang="en-US" sz="1200" b="0" i="0" u="none" strike="noStrike" kern="1200" dirty="0">
                <a:solidFill>
                  <a:schemeClr val="tx1"/>
                </a:solidFill>
                <a:effectLst/>
                <a:latin typeface="+mn-lt"/>
                <a:ea typeface="+mn-ea"/>
                <a:cs typeface="+mn-cs"/>
              </a:rPr>
              <a:t>Grant R324A1501.81</a:t>
            </a:r>
            <a:endParaRPr lang="en-US" sz="1200" b="0" dirty="0">
              <a:effectLst/>
            </a:endParaRP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772" y="5366050"/>
            <a:ext cx="1858452" cy="838355"/>
          </a:xfrm>
          <a:prstGeom prst="rect">
            <a:avLst/>
          </a:prstGeom>
        </p:spPr>
      </p:pic>
      <p:cxnSp>
        <p:nvCxnSpPr>
          <p:cNvPr id="15" name="Straight Connector 14"/>
          <p:cNvCxnSpPr/>
          <p:nvPr userDrawn="1"/>
        </p:nvCxnSpPr>
        <p:spPr>
          <a:xfrm>
            <a:off x="645693" y="3520440"/>
            <a:ext cx="10900610"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Gist Step Log 2">
    <p:spTree>
      <p:nvGrpSpPr>
        <p:cNvPr id="1" name=""/>
        <p:cNvGrpSpPr/>
        <p:nvPr/>
      </p:nvGrpSpPr>
      <p:grpSpPr>
        <a:xfrm>
          <a:off x="0" y="0"/>
          <a:ext cx="0" cy="0"/>
          <a:chOff x="0" y="0"/>
          <a:chExt cx="0" cy="0"/>
        </a:xfrm>
      </p:grpSpPr>
      <p:sp>
        <p:nvSpPr>
          <p:cNvPr id="12" name="Title 1"/>
          <p:cNvSpPr txBox="1">
            <a:spLocks/>
          </p:cNvSpPr>
          <p:nvPr userDrawn="1"/>
        </p:nvSpPr>
        <p:spPr>
          <a:xfrm>
            <a:off x="829047" y="856331"/>
            <a:ext cx="10515600" cy="7092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baseline="0">
                <a:solidFill>
                  <a:schemeClr val="tx1"/>
                </a:solidFill>
                <a:latin typeface="+mn-lt"/>
                <a:ea typeface="+mj-ea"/>
                <a:cs typeface="+mj-cs"/>
              </a:defRPr>
            </a:lvl1pPr>
          </a:lstStyle>
          <a:p>
            <a:r>
              <a:rPr lang="en-US" sz="3200" dirty="0">
                <a:latin typeface="+mj-lt"/>
              </a:rPr>
              <a:t>Develop a gist statement that is </a:t>
            </a:r>
            <a:r>
              <a:rPr lang="en-US" sz="3200" b="1" dirty="0">
                <a:latin typeface="+mj-lt"/>
              </a:rPr>
              <a:t>about</a:t>
            </a:r>
            <a:r>
              <a:rPr lang="en-US" sz="3200" b="0" baseline="0" dirty="0">
                <a:latin typeface="+mj-lt"/>
              </a:rPr>
              <a:t> 10 words</a:t>
            </a:r>
            <a:endParaRPr lang="en-US" sz="3200" b="1" dirty="0">
              <a:latin typeface="+mj-lt"/>
            </a:endParaRPr>
          </a:p>
        </p:txBody>
      </p:sp>
      <p:sp>
        <p:nvSpPr>
          <p:cNvPr id="2" name="TextBox 1"/>
          <p:cNvSpPr txBox="1"/>
          <p:nvPr userDrawn="1"/>
        </p:nvSpPr>
        <p:spPr>
          <a:xfrm>
            <a:off x="838201" y="1874086"/>
            <a:ext cx="3276599" cy="1446550"/>
          </a:xfrm>
          <a:prstGeom prst="rect">
            <a:avLst/>
          </a:prstGeom>
          <a:noFill/>
          <a:ln>
            <a:solidFill>
              <a:srgbClr val="1270B8"/>
            </a:solidFill>
          </a:ln>
        </p:spPr>
        <p:txBody>
          <a:bodyPr wrap="square" lIns="457200" tIns="502920" rIns="457200" bIns="457200" rtlCol="0" anchor="ctr" anchorCtr="1">
            <a:spAutoFit/>
          </a:bodyPr>
          <a:lstStyle/>
          <a:p>
            <a:r>
              <a:rPr lang="en-US" sz="2800" b="1" dirty="0">
                <a:ln>
                  <a:noFill/>
                </a:ln>
                <a:solidFill>
                  <a:schemeClr val="tx1"/>
                </a:solidFill>
              </a:rPr>
              <a:t>Paraphrased</a:t>
            </a:r>
          </a:p>
        </p:txBody>
      </p:sp>
      <p:sp>
        <p:nvSpPr>
          <p:cNvPr id="13" name="TextBox 12"/>
          <p:cNvSpPr txBox="1"/>
          <p:nvPr userDrawn="1"/>
        </p:nvSpPr>
        <p:spPr>
          <a:xfrm>
            <a:off x="4448547" y="1920253"/>
            <a:ext cx="3276599" cy="1415772"/>
          </a:xfrm>
          <a:prstGeom prst="rect">
            <a:avLst/>
          </a:prstGeom>
          <a:noFill/>
          <a:ln>
            <a:solidFill>
              <a:srgbClr val="1270B8"/>
            </a:solidFill>
          </a:ln>
        </p:spPr>
        <p:txBody>
          <a:bodyPr wrap="square" lIns="274320" tIns="274320" rIns="274320" bIns="274320" rtlCol="0" anchor="ctr" anchorCtr="1">
            <a:spAutoFit/>
          </a:bodyPr>
          <a:lstStyle/>
          <a:p>
            <a:pPr algn="ctr"/>
            <a:r>
              <a:rPr lang="en-US" sz="2800" b="1" dirty="0">
                <a:ln>
                  <a:noFill/>
                </a:ln>
                <a:solidFill>
                  <a:schemeClr val="tx1"/>
                </a:solidFill>
              </a:rPr>
              <a:t>Approximately</a:t>
            </a:r>
          </a:p>
          <a:p>
            <a:pPr algn="ctr"/>
            <a:r>
              <a:rPr lang="en-US" sz="2800" b="1" dirty="0">
                <a:ln>
                  <a:noFill/>
                </a:ln>
                <a:solidFill>
                  <a:schemeClr val="tx1"/>
                </a:solidFill>
              </a:rPr>
              <a:t>10 Words</a:t>
            </a:r>
          </a:p>
        </p:txBody>
      </p:sp>
      <p:sp>
        <p:nvSpPr>
          <p:cNvPr id="14" name="TextBox 13"/>
          <p:cNvSpPr txBox="1"/>
          <p:nvPr userDrawn="1"/>
        </p:nvSpPr>
        <p:spPr>
          <a:xfrm>
            <a:off x="8058893" y="1920252"/>
            <a:ext cx="3276599" cy="1415772"/>
          </a:xfrm>
          <a:prstGeom prst="rect">
            <a:avLst/>
          </a:prstGeom>
          <a:noFill/>
          <a:ln>
            <a:solidFill>
              <a:srgbClr val="1270B8"/>
            </a:solidFill>
          </a:ln>
        </p:spPr>
        <p:txBody>
          <a:bodyPr wrap="square" lIns="274320" tIns="274320" rIns="274320" bIns="274320" rtlCol="0" anchor="ctr" anchorCtr="1">
            <a:spAutoFit/>
          </a:bodyPr>
          <a:lstStyle/>
          <a:p>
            <a:pPr algn="ctr"/>
            <a:r>
              <a:rPr lang="en-US" sz="2800" b="1" dirty="0">
                <a:ln>
                  <a:noFill/>
                </a:ln>
                <a:solidFill>
                  <a:schemeClr val="tx1"/>
                </a:solidFill>
              </a:rPr>
              <a:t>One Complete Sentence</a:t>
            </a:r>
          </a:p>
        </p:txBody>
      </p:sp>
      <p:graphicFrame>
        <p:nvGraphicFramePr>
          <p:cNvPr id="15" name="Table 14"/>
          <p:cNvGraphicFramePr>
            <a:graphicFrameLocks noGrp="1"/>
          </p:cNvGraphicFramePr>
          <p:nvPr userDrawn="1">
            <p:extLst>
              <p:ext uri="{D42A27DB-BD31-4B8C-83A1-F6EECF244321}">
                <p14:modId xmlns:p14="http://schemas.microsoft.com/office/powerpoint/2010/main" val="830566208"/>
              </p:ext>
            </p:extLst>
          </p:nvPr>
        </p:nvGraphicFramePr>
        <p:xfrm>
          <a:off x="838201" y="3886201"/>
          <a:ext cx="10497290" cy="2179318"/>
        </p:xfrm>
        <a:graphic>
          <a:graphicData uri="http://schemas.openxmlformats.org/drawingml/2006/table">
            <a:tbl>
              <a:tblPr firstRow="1" bandRow="1">
                <a:tableStyleId>{5940675A-B579-460E-94D1-54222C63F5DA}</a:tableStyleId>
              </a:tblPr>
              <a:tblGrid>
                <a:gridCol w="1325879">
                  <a:extLst>
                    <a:ext uri="{9D8B030D-6E8A-4147-A177-3AD203B41FA5}">
                      <a16:colId xmlns:a16="http://schemas.microsoft.com/office/drawing/2014/main" val="20000"/>
                    </a:ext>
                  </a:extLst>
                </a:gridCol>
                <a:gridCol w="5273040">
                  <a:extLst>
                    <a:ext uri="{9D8B030D-6E8A-4147-A177-3AD203B41FA5}">
                      <a16:colId xmlns:a16="http://schemas.microsoft.com/office/drawing/2014/main" val="20001"/>
                    </a:ext>
                  </a:extLst>
                </a:gridCol>
                <a:gridCol w="875716">
                  <a:extLst>
                    <a:ext uri="{9D8B030D-6E8A-4147-A177-3AD203B41FA5}">
                      <a16:colId xmlns:a16="http://schemas.microsoft.com/office/drawing/2014/main" val="20002"/>
                    </a:ext>
                  </a:extLst>
                </a:gridCol>
                <a:gridCol w="429434">
                  <a:extLst>
                    <a:ext uri="{9D8B030D-6E8A-4147-A177-3AD203B41FA5}">
                      <a16:colId xmlns:a16="http://schemas.microsoft.com/office/drawing/2014/main" val="20003"/>
                    </a:ext>
                  </a:extLst>
                </a:gridCol>
                <a:gridCol w="421837">
                  <a:extLst>
                    <a:ext uri="{9D8B030D-6E8A-4147-A177-3AD203B41FA5}">
                      <a16:colId xmlns:a16="http://schemas.microsoft.com/office/drawing/2014/main" val="20004"/>
                    </a:ext>
                  </a:extLst>
                </a:gridCol>
                <a:gridCol w="759108">
                  <a:extLst>
                    <a:ext uri="{9D8B030D-6E8A-4147-A177-3AD203B41FA5}">
                      <a16:colId xmlns:a16="http://schemas.microsoft.com/office/drawing/2014/main" val="20005"/>
                    </a:ext>
                  </a:extLst>
                </a:gridCol>
                <a:gridCol w="1412276">
                  <a:extLst>
                    <a:ext uri="{9D8B030D-6E8A-4147-A177-3AD203B41FA5}">
                      <a16:colId xmlns:a16="http://schemas.microsoft.com/office/drawing/2014/main" val="20006"/>
                    </a:ext>
                  </a:extLst>
                </a:gridCol>
              </a:tblGrid>
              <a:tr h="698486">
                <a:tc>
                  <a:txBody>
                    <a:bodyPr/>
                    <a:lstStyle/>
                    <a:p>
                      <a:pPr algn="ctr"/>
                      <a:r>
                        <a:rPr lang="en-US" sz="2800" dirty="0">
                          <a:solidFill>
                            <a:schemeClr val="bg1"/>
                          </a:solidFill>
                        </a:rPr>
                        <a:t>Section</a:t>
                      </a:r>
                      <a:endParaRPr lang="en-US" sz="2800" b="1" dirty="0">
                        <a:solidFill>
                          <a:schemeClr val="bg1"/>
                        </a:solidFill>
                      </a:endParaRPr>
                    </a:p>
                  </a:txBody>
                  <a:tcPr anchor="ctr">
                    <a:solidFill>
                      <a:srgbClr val="1270B8"/>
                    </a:solidFill>
                  </a:tcPr>
                </a:tc>
                <a:tc>
                  <a:txBody>
                    <a:bodyPr/>
                    <a:lstStyle/>
                    <a:p>
                      <a:pPr algn="ctr"/>
                      <a:r>
                        <a:rPr lang="en-US" sz="2800" dirty="0">
                          <a:solidFill>
                            <a:schemeClr val="bg1"/>
                          </a:solidFill>
                        </a:rPr>
                        <a:t>Gist Statements</a:t>
                      </a:r>
                      <a:endParaRPr lang="en-US" sz="2800" b="1" dirty="0">
                        <a:solidFill>
                          <a:schemeClr val="bg1"/>
                        </a:solidFill>
                      </a:endParaRPr>
                    </a:p>
                  </a:txBody>
                  <a:tcPr anchor="ctr">
                    <a:solidFill>
                      <a:srgbClr val="1270B8"/>
                    </a:solidFill>
                  </a:tcPr>
                </a:tc>
                <a:tc gridSpan="4">
                  <a:txBody>
                    <a:bodyPr/>
                    <a:lstStyle/>
                    <a:p>
                      <a:pPr algn="ctr"/>
                      <a:r>
                        <a:rPr lang="en-US" sz="2800" dirty="0">
                          <a:solidFill>
                            <a:schemeClr val="bg1"/>
                          </a:solidFill>
                        </a:rPr>
                        <a:t>Scores</a:t>
                      </a:r>
                      <a:endParaRPr lang="en-US" sz="2800" b="1" dirty="0">
                        <a:solidFill>
                          <a:schemeClr val="bg1"/>
                        </a:solidFill>
                      </a:endParaRPr>
                    </a:p>
                  </a:txBody>
                  <a:tcPr anchor="ctr">
                    <a:solidFill>
                      <a:srgbClr val="1270B8"/>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lvl="0" algn="ctr"/>
                      <a:r>
                        <a:rPr lang="en-US" sz="2800" dirty="0">
                          <a:solidFill>
                            <a:schemeClr val="bg1"/>
                          </a:solidFill>
                        </a:rPr>
                        <a:t>Total</a:t>
                      </a:r>
                      <a:endParaRPr lang="en-US" sz="2800" b="1" dirty="0">
                        <a:solidFill>
                          <a:schemeClr val="bg1"/>
                        </a:solidFill>
                      </a:endParaRPr>
                    </a:p>
                  </a:txBody>
                  <a:tcPr anchor="ctr">
                    <a:solidFill>
                      <a:srgbClr val="1270B8"/>
                    </a:solidFill>
                  </a:tcPr>
                </a:tc>
                <a:extLst>
                  <a:ext uri="{0D108BD9-81ED-4DB2-BD59-A6C34878D82A}">
                    <a16:rowId xmlns:a16="http://schemas.microsoft.com/office/drawing/2014/main" val="10000"/>
                  </a:ext>
                </a:extLst>
              </a:tr>
              <a:tr h="740416">
                <a:tc rowSpan="2">
                  <a:txBody>
                    <a:bodyPr/>
                    <a:lstStyle/>
                    <a:p>
                      <a:pPr algn="ctr"/>
                      <a:r>
                        <a:rPr lang="en-US" sz="3200" dirty="0"/>
                        <a:t>1</a:t>
                      </a:r>
                    </a:p>
                  </a:txBody>
                  <a:tcPr anchor="ctr"/>
                </a:tc>
                <a:tc rowSpan="2">
                  <a:txBody>
                    <a:bodyPr/>
                    <a:lstStyle/>
                    <a:p>
                      <a:endParaRPr lang="en-US" dirty="0"/>
                    </a:p>
                  </a:txBody>
                  <a:tcPr/>
                </a:tc>
                <a:tc gridSpan="2">
                  <a:txBody>
                    <a:bodyPr/>
                    <a:lstStyle/>
                    <a:p>
                      <a:r>
                        <a:rPr lang="en-US" dirty="0"/>
                        <a:t>1</a:t>
                      </a:r>
                    </a:p>
                  </a:txBody>
                  <a:tcPr/>
                </a:tc>
                <a:tc hMerge="1">
                  <a:txBody>
                    <a:bodyPr/>
                    <a:lstStyle/>
                    <a:p>
                      <a:endParaRPr lang="en-US"/>
                    </a:p>
                  </a:txBody>
                  <a:tcPr/>
                </a:tc>
                <a:tc gridSpan="2">
                  <a:txBody>
                    <a:bodyPr/>
                    <a:lstStyle/>
                    <a:p>
                      <a:r>
                        <a:rPr lang="en-US" dirty="0"/>
                        <a:t>2</a:t>
                      </a:r>
                    </a:p>
                  </a:txBody>
                  <a:tcPr/>
                </a:tc>
                <a:tc hMerge="1">
                  <a:txBody>
                    <a:bodyPr/>
                    <a:lstStyle/>
                    <a:p>
                      <a:endParaRPr lang="en-US"/>
                    </a:p>
                  </a:txBody>
                  <a:tcPr/>
                </a:tc>
                <a:tc rowSpan="2">
                  <a:txBody>
                    <a:bodyPr/>
                    <a:lstStyle/>
                    <a:p>
                      <a:endParaRPr lang="en-US" dirty="0"/>
                    </a:p>
                  </a:txBody>
                  <a:tcPr/>
                </a:tc>
                <a:extLst>
                  <a:ext uri="{0D108BD9-81ED-4DB2-BD59-A6C34878D82A}">
                    <a16:rowId xmlns:a16="http://schemas.microsoft.com/office/drawing/2014/main" val="10001"/>
                  </a:ext>
                </a:extLst>
              </a:tr>
              <a:tr h="740416">
                <a:tc vMerge="1">
                  <a:txBody>
                    <a:bodyPr/>
                    <a:lstStyle/>
                    <a:p>
                      <a:endParaRPr lang="en-US"/>
                    </a:p>
                  </a:txBody>
                  <a:tcPr/>
                </a:tc>
                <a:tc vMerge="1">
                  <a:txBody>
                    <a:bodyPr/>
                    <a:lstStyle/>
                    <a:p>
                      <a:endParaRPr lang="en-US"/>
                    </a:p>
                  </a:txBody>
                  <a:tcPr/>
                </a:tc>
                <a:tc>
                  <a:txBody>
                    <a:bodyPr/>
                    <a:lstStyle/>
                    <a:p>
                      <a:r>
                        <a:rPr lang="en-US" dirty="0"/>
                        <a:t>3</a:t>
                      </a:r>
                    </a:p>
                  </a:txBody>
                  <a:tcPr/>
                </a:tc>
                <a:tc gridSpan="2">
                  <a:txBody>
                    <a:bodyPr/>
                    <a:lstStyle/>
                    <a:p>
                      <a:r>
                        <a:rPr lang="en-US" dirty="0"/>
                        <a:t>4</a:t>
                      </a:r>
                    </a:p>
                  </a:txBody>
                  <a:tcPr/>
                </a:tc>
                <a:tc hMerge="1">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a:t>5</a:t>
                      </a:r>
                    </a:p>
                  </a:txBody>
                  <a:tcPr/>
                </a:tc>
                <a:tc vMerge="1">
                  <a:txBody>
                    <a:bodyPr/>
                    <a:lstStyle/>
                    <a:p>
                      <a:endParaRPr lang="en-US" dirty="0"/>
                    </a:p>
                  </a:txBody>
                  <a:tcPr/>
                </a:tc>
                <a:extLst>
                  <a:ext uri="{0D108BD9-81ED-4DB2-BD59-A6C34878D82A}">
                    <a16:rowId xmlns:a16="http://schemas.microsoft.com/office/drawing/2014/main" val="10002"/>
                  </a:ext>
                </a:extLst>
              </a:tr>
            </a:tbl>
          </a:graphicData>
        </a:graphic>
      </p:graphicFrame>
      <p:sp>
        <p:nvSpPr>
          <p:cNvPr id="17" name="Text Placeholder 16"/>
          <p:cNvSpPr>
            <a:spLocks noGrp="1"/>
          </p:cNvSpPr>
          <p:nvPr>
            <p:ph type="body" sz="quarter" idx="10" hasCustomPrompt="1"/>
          </p:nvPr>
        </p:nvSpPr>
        <p:spPr>
          <a:xfrm>
            <a:off x="2163763" y="4572000"/>
            <a:ext cx="5243512" cy="1493838"/>
          </a:xfrm>
        </p:spPr>
        <p:txBody>
          <a:bodyPr lIns="182880" tIns="182880"/>
          <a:lstStyle>
            <a:lvl1pPr marL="0" indent="0">
              <a:buFontTx/>
              <a:buNone/>
              <a:defRPr i="0" baseline="0">
                <a:solidFill>
                  <a:schemeClr val="tx1"/>
                </a:solidFill>
              </a:defRPr>
            </a:lvl1pPr>
          </a:lstStyle>
          <a:p>
            <a:pPr lvl="0"/>
            <a:r>
              <a:rPr lang="en-US" dirty="0"/>
              <a:t>ADD GIST STATEMENT</a:t>
            </a:r>
          </a:p>
        </p:txBody>
      </p:sp>
      <p:sp>
        <p:nvSpPr>
          <p:cNvPr id="20" name="Text Placeholder 19"/>
          <p:cNvSpPr>
            <a:spLocks noGrp="1"/>
          </p:cNvSpPr>
          <p:nvPr>
            <p:ph type="body" sz="quarter" idx="11" hasCustomPrompt="1"/>
          </p:nvPr>
        </p:nvSpPr>
        <p:spPr>
          <a:xfrm>
            <a:off x="7406535" y="4572000"/>
            <a:ext cx="1310428" cy="731838"/>
          </a:xfrm>
        </p:spPr>
        <p:txBody>
          <a:bodyPr anchor="ctr"/>
          <a:lstStyle>
            <a:lvl1pPr marL="0" indent="0" algn="ctr">
              <a:buNone/>
              <a:defRPr i="0">
                <a:solidFill>
                  <a:schemeClr val="tx1"/>
                </a:solidFill>
              </a:defRPr>
            </a:lvl1pPr>
          </a:lstStyle>
          <a:p>
            <a:pPr lvl="0"/>
            <a:r>
              <a:rPr lang="en-US" dirty="0"/>
              <a:t>#</a:t>
            </a:r>
          </a:p>
        </p:txBody>
      </p:sp>
      <p:sp>
        <p:nvSpPr>
          <p:cNvPr id="22" name="Text Placeholder 21"/>
          <p:cNvSpPr>
            <a:spLocks noGrp="1"/>
          </p:cNvSpPr>
          <p:nvPr>
            <p:ph type="body" sz="quarter" idx="12" hasCustomPrompt="1"/>
          </p:nvPr>
        </p:nvSpPr>
        <p:spPr>
          <a:xfrm>
            <a:off x="8716963" y="4572000"/>
            <a:ext cx="1219200" cy="731838"/>
          </a:xfrm>
        </p:spPr>
        <p:txBody>
          <a:bodyPr anchor="ctr"/>
          <a:lstStyle>
            <a:lvl1pPr marL="0" indent="0" algn="ctr">
              <a:buFontTx/>
              <a:buNone/>
              <a:defRPr i="0">
                <a:solidFill>
                  <a:schemeClr val="tx1"/>
                </a:solidFill>
              </a:defRPr>
            </a:lvl1pPr>
          </a:lstStyle>
          <a:p>
            <a:pPr lvl="0"/>
            <a:r>
              <a:rPr lang="en-US" dirty="0"/>
              <a:t>#</a:t>
            </a:r>
          </a:p>
        </p:txBody>
      </p:sp>
      <p:sp>
        <p:nvSpPr>
          <p:cNvPr id="24" name="Text Placeholder 23"/>
          <p:cNvSpPr>
            <a:spLocks noGrp="1"/>
          </p:cNvSpPr>
          <p:nvPr>
            <p:ph type="body" sz="quarter" idx="13" hasCustomPrompt="1"/>
          </p:nvPr>
        </p:nvSpPr>
        <p:spPr>
          <a:xfrm>
            <a:off x="7407275" y="5303838"/>
            <a:ext cx="914400" cy="762000"/>
          </a:xfrm>
        </p:spPr>
        <p:txBody>
          <a:bodyPr anchor="ctr"/>
          <a:lstStyle>
            <a:lvl1pPr marL="0" indent="0" algn="ctr">
              <a:buFontTx/>
              <a:buNone/>
              <a:defRPr i="0">
                <a:solidFill>
                  <a:schemeClr val="tx1"/>
                </a:solidFill>
              </a:defRPr>
            </a:lvl1pPr>
          </a:lstStyle>
          <a:p>
            <a:pPr lvl="0"/>
            <a:r>
              <a:rPr lang="en-US" dirty="0"/>
              <a:t>#</a:t>
            </a:r>
          </a:p>
        </p:txBody>
      </p:sp>
      <p:sp>
        <p:nvSpPr>
          <p:cNvPr id="27" name="Text Placeholder 26"/>
          <p:cNvSpPr>
            <a:spLocks noGrp="1"/>
          </p:cNvSpPr>
          <p:nvPr>
            <p:ph type="body" sz="quarter" idx="14" hasCustomPrompt="1"/>
          </p:nvPr>
        </p:nvSpPr>
        <p:spPr>
          <a:xfrm>
            <a:off x="8321675" y="5303838"/>
            <a:ext cx="822325" cy="762000"/>
          </a:xfrm>
        </p:spPr>
        <p:txBody>
          <a:bodyPr anchor="ctr"/>
          <a:lstStyle>
            <a:lvl1pPr marL="0" indent="0" algn="ctr">
              <a:buFontTx/>
              <a:buNone/>
              <a:defRPr i="0">
                <a:solidFill>
                  <a:schemeClr val="tx1"/>
                </a:solidFill>
              </a:defRPr>
            </a:lvl1pPr>
          </a:lstStyle>
          <a:p>
            <a:pPr lvl="0"/>
            <a:r>
              <a:rPr lang="en-US" dirty="0"/>
              <a:t>#</a:t>
            </a:r>
          </a:p>
        </p:txBody>
      </p:sp>
      <p:sp>
        <p:nvSpPr>
          <p:cNvPr id="29" name="Text Placeholder 28"/>
          <p:cNvSpPr>
            <a:spLocks noGrp="1"/>
          </p:cNvSpPr>
          <p:nvPr>
            <p:ph type="body" sz="quarter" idx="15" hasCustomPrompt="1"/>
          </p:nvPr>
        </p:nvSpPr>
        <p:spPr>
          <a:xfrm>
            <a:off x="9143999" y="5303838"/>
            <a:ext cx="792163" cy="762000"/>
          </a:xfrm>
        </p:spPr>
        <p:txBody>
          <a:bodyPr anchor="ctr"/>
          <a:lstStyle>
            <a:lvl1pPr marL="0" indent="0" algn="ctr">
              <a:buFontTx/>
              <a:buNone/>
              <a:defRPr i="0">
                <a:solidFill>
                  <a:schemeClr val="tx1"/>
                </a:solidFill>
              </a:defRPr>
            </a:lvl1pPr>
          </a:lstStyle>
          <a:p>
            <a:pPr lvl="0"/>
            <a:r>
              <a:rPr lang="en-US" dirty="0"/>
              <a:t>#</a:t>
            </a:r>
          </a:p>
        </p:txBody>
      </p:sp>
      <p:sp>
        <p:nvSpPr>
          <p:cNvPr id="33" name="Text Placeholder 32"/>
          <p:cNvSpPr>
            <a:spLocks noGrp="1"/>
          </p:cNvSpPr>
          <p:nvPr>
            <p:ph type="body" sz="quarter" idx="16" hasCustomPrompt="1"/>
          </p:nvPr>
        </p:nvSpPr>
        <p:spPr>
          <a:xfrm>
            <a:off x="9936163" y="4572000"/>
            <a:ext cx="1398587" cy="1493838"/>
          </a:xfrm>
        </p:spPr>
        <p:txBody>
          <a:bodyPr anchor="ctr"/>
          <a:lstStyle>
            <a:lvl1pPr marL="0" indent="0" algn="ctr">
              <a:buFontTx/>
              <a:buNone/>
              <a:defRPr i="0">
                <a:solidFill>
                  <a:schemeClr val="tx1"/>
                </a:solidFill>
              </a:defRPr>
            </a:lvl1pPr>
          </a:lstStyle>
          <a:p>
            <a:pPr lvl="0"/>
            <a:r>
              <a:rPr lang="en-US" dirty="0"/>
              <a:t>#</a:t>
            </a:r>
          </a:p>
        </p:txBody>
      </p:sp>
      <p:sp>
        <p:nvSpPr>
          <p:cNvPr id="34" name="TextBox 33"/>
          <p:cNvSpPr txBox="1"/>
          <p:nvPr userDrawn="1"/>
        </p:nvSpPr>
        <p:spPr>
          <a:xfrm>
            <a:off x="829046" y="329078"/>
            <a:ext cx="10505704" cy="769441"/>
          </a:xfrm>
          <a:prstGeom prst="rect">
            <a:avLst/>
          </a:prstGeom>
          <a:noFill/>
        </p:spPr>
        <p:txBody>
          <a:bodyPr wrap="square" rtlCol="0">
            <a:spAutoFit/>
          </a:bodyPr>
          <a:lstStyle/>
          <a:p>
            <a:r>
              <a:rPr lang="en-US" sz="4400" dirty="0"/>
              <a:t>Gist Step</a:t>
            </a:r>
            <a:r>
              <a:rPr lang="en-US" sz="4400" baseline="0" dirty="0"/>
              <a:t> 3</a:t>
            </a:r>
            <a:endParaRPr lang="en-US" sz="4400" dirty="0"/>
          </a:p>
        </p:txBody>
      </p:sp>
      <p:cxnSp>
        <p:nvCxnSpPr>
          <p:cNvPr id="18" name="Straight Connector 17"/>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userDrawn="1"/>
        </p:nvPicPr>
        <p:blipFill>
          <a:blip r:embed="rId2"/>
          <a:stretch>
            <a:fillRect/>
          </a:stretch>
        </p:blipFill>
        <p:spPr>
          <a:xfrm>
            <a:off x="195460" y="6341297"/>
            <a:ext cx="943290" cy="390275"/>
          </a:xfrm>
          <a:prstGeom prst="rect">
            <a:avLst/>
          </a:prstGeom>
        </p:spPr>
      </p:pic>
      <p:sp>
        <p:nvSpPr>
          <p:cNvPr id="21" name="TextBox 20"/>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core the Gist Statement">
    <p:spTree>
      <p:nvGrpSpPr>
        <p:cNvPr id="1" name=""/>
        <p:cNvGrpSpPr/>
        <p:nvPr/>
      </p:nvGrpSpPr>
      <p:grpSpPr>
        <a:xfrm>
          <a:off x="0" y="0"/>
          <a:ext cx="0" cy="0"/>
          <a:chOff x="0" y="0"/>
          <a:chExt cx="0" cy="0"/>
        </a:xfrm>
      </p:grpSpPr>
      <p:sp>
        <p:nvSpPr>
          <p:cNvPr id="2" name="TextBox 1"/>
          <p:cNvSpPr txBox="1"/>
          <p:nvPr userDrawn="1"/>
        </p:nvSpPr>
        <p:spPr>
          <a:xfrm>
            <a:off x="829046" y="1726123"/>
            <a:ext cx="10524753" cy="2769989"/>
          </a:xfrm>
          <a:prstGeom prst="rect">
            <a:avLst/>
          </a:prstGeom>
          <a:noFill/>
          <a:ln>
            <a:solidFill>
              <a:srgbClr val="1270B8"/>
            </a:solidFill>
          </a:ln>
        </p:spPr>
        <p:txBody>
          <a:bodyPr wrap="square" lIns="91440" tIns="91440" rIns="91440" bIns="91440" rtlCol="0" anchor="ctr" anchorCtr="1">
            <a:spAutoFit/>
          </a:bodyPr>
          <a:lstStyle/>
          <a:p>
            <a:r>
              <a:rPr lang="en-US" sz="2400" b="1" dirty="0">
                <a:ln>
                  <a:noFill/>
                </a:ln>
                <a:solidFill>
                  <a:schemeClr val="tx1"/>
                </a:solidFill>
              </a:rPr>
              <a:t>Gist Rubric</a:t>
            </a:r>
          </a:p>
          <a:p>
            <a:pPr marL="514350" indent="-514350">
              <a:buAutoNum type="arabicPeriod"/>
            </a:pPr>
            <a:r>
              <a:rPr lang="en-US" sz="2400" b="0" baseline="0" dirty="0">
                <a:ln>
                  <a:noFill/>
                </a:ln>
                <a:solidFill>
                  <a:schemeClr val="tx1"/>
                </a:solidFill>
              </a:rPr>
              <a:t>Does my Gist Statement identify who/what the passage was about?</a:t>
            </a:r>
          </a:p>
          <a:p>
            <a:pPr marL="514350" indent="-514350">
              <a:buAutoNum type="arabicPeriod"/>
            </a:pPr>
            <a:r>
              <a:rPr lang="en-US" sz="2400" b="0" baseline="0" dirty="0">
                <a:ln>
                  <a:noFill/>
                </a:ln>
                <a:solidFill>
                  <a:schemeClr val="tx1"/>
                </a:solidFill>
              </a:rPr>
              <a:t>Does my Gist Statement identify </a:t>
            </a:r>
            <a:r>
              <a:rPr lang="en-US" sz="2400" b="0" i="1" baseline="0" dirty="0">
                <a:ln>
                  <a:noFill/>
                </a:ln>
                <a:solidFill>
                  <a:schemeClr val="tx1"/>
                </a:solidFill>
              </a:rPr>
              <a:t>only</a:t>
            </a:r>
            <a:r>
              <a:rPr lang="en-US" sz="2400" b="0" i="0" baseline="0" dirty="0">
                <a:ln>
                  <a:noFill/>
                </a:ln>
                <a:solidFill>
                  <a:schemeClr val="tx1"/>
                </a:solidFill>
              </a:rPr>
              <a:t> the most important information about the who/what?</a:t>
            </a:r>
          </a:p>
          <a:p>
            <a:pPr marL="514350" indent="-514350">
              <a:buAutoNum type="arabicPeriod"/>
            </a:pPr>
            <a:r>
              <a:rPr lang="en-US" sz="2400" b="0" i="0" baseline="0" dirty="0">
                <a:ln>
                  <a:noFill/>
                </a:ln>
                <a:solidFill>
                  <a:schemeClr val="tx1"/>
                </a:solidFill>
              </a:rPr>
              <a:t>Is my Gist Statement paraphrased?</a:t>
            </a:r>
          </a:p>
          <a:p>
            <a:pPr marL="514350" indent="-514350">
              <a:buAutoNum type="arabicPeriod"/>
            </a:pPr>
            <a:r>
              <a:rPr lang="en-US" sz="2400" b="0" i="0" baseline="0" dirty="0">
                <a:ln>
                  <a:noFill/>
                </a:ln>
                <a:solidFill>
                  <a:schemeClr val="tx1"/>
                </a:solidFill>
              </a:rPr>
              <a:t>Is my Gist Statement approximately 10 words?</a:t>
            </a:r>
          </a:p>
          <a:p>
            <a:pPr marL="514350" indent="-514350">
              <a:buAutoNum type="arabicPeriod"/>
            </a:pPr>
            <a:r>
              <a:rPr lang="en-US" sz="2400" b="0" i="0" baseline="0" dirty="0">
                <a:ln>
                  <a:noFill/>
                </a:ln>
                <a:solidFill>
                  <a:schemeClr val="tx1"/>
                </a:solidFill>
              </a:rPr>
              <a:t>Is my Gist Statement provided in one complete sentence?</a:t>
            </a:r>
            <a:endParaRPr lang="en-US" sz="2400" b="0" dirty="0">
              <a:ln>
                <a:noFill/>
              </a:ln>
              <a:solidFill>
                <a:schemeClr val="tx1"/>
              </a:solidFill>
            </a:endParaRPr>
          </a:p>
        </p:txBody>
      </p:sp>
      <p:graphicFrame>
        <p:nvGraphicFramePr>
          <p:cNvPr id="15" name="Table 14"/>
          <p:cNvGraphicFramePr>
            <a:graphicFrameLocks noGrp="1"/>
          </p:cNvGraphicFramePr>
          <p:nvPr userDrawn="1">
            <p:extLst>
              <p:ext uri="{D42A27DB-BD31-4B8C-83A1-F6EECF244321}">
                <p14:modId xmlns:p14="http://schemas.microsoft.com/office/powerpoint/2010/main" val="1872941388"/>
              </p:ext>
            </p:extLst>
          </p:nvPr>
        </p:nvGraphicFramePr>
        <p:xfrm>
          <a:off x="829046" y="4690615"/>
          <a:ext cx="10524753" cy="1756223"/>
        </p:xfrm>
        <a:graphic>
          <a:graphicData uri="http://schemas.openxmlformats.org/drawingml/2006/table">
            <a:tbl>
              <a:tblPr firstRow="1" bandRow="1">
                <a:tableStyleId>{5940675A-B579-460E-94D1-54222C63F5DA}</a:tableStyleId>
              </a:tblPr>
              <a:tblGrid>
                <a:gridCol w="1329348">
                  <a:extLst>
                    <a:ext uri="{9D8B030D-6E8A-4147-A177-3AD203B41FA5}">
                      <a16:colId xmlns:a16="http://schemas.microsoft.com/office/drawing/2014/main" val="20000"/>
                    </a:ext>
                  </a:extLst>
                </a:gridCol>
                <a:gridCol w="5286835">
                  <a:extLst>
                    <a:ext uri="{9D8B030D-6E8A-4147-A177-3AD203B41FA5}">
                      <a16:colId xmlns:a16="http://schemas.microsoft.com/office/drawing/2014/main" val="20001"/>
                    </a:ext>
                  </a:extLst>
                </a:gridCol>
                <a:gridCol w="878007">
                  <a:extLst>
                    <a:ext uri="{9D8B030D-6E8A-4147-A177-3AD203B41FA5}">
                      <a16:colId xmlns:a16="http://schemas.microsoft.com/office/drawing/2014/main" val="20002"/>
                    </a:ext>
                  </a:extLst>
                </a:gridCol>
                <a:gridCol w="430557">
                  <a:extLst>
                    <a:ext uri="{9D8B030D-6E8A-4147-A177-3AD203B41FA5}">
                      <a16:colId xmlns:a16="http://schemas.microsoft.com/office/drawing/2014/main" val="20003"/>
                    </a:ext>
                  </a:extLst>
                </a:gridCol>
                <a:gridCol w="422941">
                  <a:extLst>
                    <a:ext uri="{9D8B030D-6E8A-4147-A177-3AD203B41FA5}">
                      <a16:colId xmlns:a16="http://schemas.microsoft.com/office/drawing/2014/main" val="20004"/>
                    </a:ext>
                  </a:extLst>
                </a:gridCol>
                <a:gridCol w="761094">
                  <a:extLst>
                    <a:ext uri="{9D8B030D-6E8A-4147-A177-3AD203B41FA5}">
                      <a16:colId xmlns:a16="http://schemas.microsoft.com/office/drawing/2014/main" val="20005"/>
                    </a:ext>
                  </a:extLst>
                </a:gridCol>
                <a:gridCol w="1415971">
                  <a:extLst>
                    <a:ext uri="{9D8B030D-6E8A-4147-A177-3AD203B41FA5}">
                      <a16:colId xmlns:a16="http://schemas.microsoft.com/office/drawing/2014/main" val="20006"/>
                    </a:ext>
                  </a:extLst>
                </a:gridCol>
              </a:tblGrid>
              <a:tr h="562881">
                <a:tc>
                  <a:txBody>
                    <a:bodyPr/>
                    <a:lstStyle/>
                    <a:p>
                      <a:pPr algn="ctr"/>
                      <a:r>
                        <a:rPr lang="en-US" sz="2800" dirty="0">
                          <a:solidFill>
                            <a:schemeClr val="bg1"/>
                          </a:solidFill>
                        </a:rPr>
                        <a:t>Section</a:t>
                      </a:r>
                      <a:endParaRPr lang="en-US" sz="2800" b="1" dirty="0">
                        <a:solidFill>
                          <a:schemeClr val="bg1"/>
                        </a:solidFill>
                      </a:endParaRPr>
                    </a:p>
                  </a:txBody>
                  <a:tcPr anchor="ctr">
                    <a:solidFill>
                      <a:srgbClr val="1270B8"/>
                    </a:solidFill>
                  </a:tcPr>
                </a:tc>
                <a:tc>
                  <a:txBody>
                    <a:bodyPr/>
                    <a:lstStyle/>
                    <a:p>
                      <a:pPr algn="ctr"/>
                      <a:r>
                        <a:rPr lang="en-US" sz="2800" dirty="0">
                          <a:solidFill>
                            <a:schemeClr val="bg1"/>
                          </a:solidFill>
                        </a:rPr>
                        <a:t>Gist Statements</a:t>
                      </a:r>
                      <a:endParaRPr lang="en-US" sz="2800" b="1" dirty="0">
                        <a:solidFill>
                          <a:schemeClr val="bg1"/>
                        </a:solidFill>
                      </a:endParaRPr>
                    </a:p>
                  </a:txBody>
                  <a:tcPr anchor="ctr">
                    <a:solidFill>
                      <a:srgbClr val="1270B8"/>
                    </a:solidFill>
                  </a:tcPr>
                </a:tc>
                <a:tc gridSpan="4">
                  <a:txBody>
                    <a:bodyPr/>
                    <a:lstStyle/>
                    <a:p>
                      <a:pPr algn="ctr"/>
                      <a:r>
                        <a:rPr lang="en-US" sz="2800" dirty="0">
                          <a:solidFill>
                            <a:schemeClr val="bg1"/>
                          </a:solidFill>
                        </a:rPr>
                        <a:t>Scores</a:t>
                      </a:r>
                      <a:endParaRPr lang="en-US" sz="2800" b="1" dirty="0">
                        <a:solidFill>
                          <a:schemeClr val="bg1"/>
                        </a:solidFill>
                      </a:endParaRPr>
                    </a:p>
                  </a:txBody>
                  <a:tcPr anchor="ctr">
                    <a:solidFill>
                      <a:srgbClr val="1270B8"/>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lvl="0" algn="ctr"/>
                      <a:r>
                        <a:rPr lang="en-US" sz="2800" dirty="0">
                          <a:solidFill>
                            <a:schemeClr val="bg1"/>
                          </a:solidFill>
                        </a:rPr>
                        <a:t>Total</a:t>
                      </a:r>
                      <a:endParaRPr lang="en-US" sz="2800" b="1" dirty="0">
                        <a:solidFill>
                          <a:schemeClr val="bg1"/>
                        </a:solidFill>
                      </a:endParaRPr>
                    </a:p>
                  </a:txBody>
                  <a:tcPr anchor="ctr">
                    <a:solidFill>
                      <a:srgbClr val="1270B8"/>
                    </a:solidFill>
                  </a:tcPr>
                </a:tc>
                <a:extLst>
                  <a:ext uri="{0D108BD9-81ED-4DB2-BD59-A6C34878D82A}">
                    <a16:rowId xmlns:a16="http://schemas.microsoft.com/office/drawing/2014/main" val="10000"/>
                  </a:ext>
                </a:extLst>
              </a:tr>
              <a:tr h="596671">
                <a:tc rowSpan="2">
                  <a:txBody>
                    <a:bodyPr/>
                    <a:lstStyle/>
                    <a:p>
                      <a:pPr algn="ctr"/>
                      <a:r>
                        <a:rPr lang="en-US" sz="3200" dirty="0"/>
                        <a:t>1</a:t>
                      </a:r>
                    </a:p>
                  </a:txBody>
                  <a:tcPr anchor="ctr"/>
                </a:tc>
                <a:tc rowSpan="2">
                  <a:txBody>
                    <a:bodyPr/>
                    <a:lstStyle/>
                    <a:p>
                      <a:endParaRPr lang="en-US" dirty="0"/>
                    </a:p>
                  </a:txBody>
                  <a:tcPr/>
                </a:tc>
                <a:tc gridSpan="2">
                  <a:txBody>
                    <a:bodyPr/>
                    <a:lstStyle/>
                    <a:p>
                      <a:r>
                        <a:rPr lang="en-US" dirty="0"/>
                        <a:t>1</a:t>
                      </a:r>
                    </a:p>
                  </a:txBody>
                  <a:tcPr/>
                </a:tc>
                <a:tc hMerge="1">
                  <a:txBody>
                    <a:bodyPr/>
                    <a:lstStyle/>
                    <a:p>
                      <a:endParaRPr lang="en-US"/>
                    </a:p>
                  </a:txBody>
                  <a:tcPr/>
                </a:tc>
                <a:tc gridSpan="2">
                  <a:txBody>
                    <a:bodyPr/>
                    <a:lstStyle/>
                    <a:p>
                      <a:r>
                        <a:rPr lang="en-US" dirty="0"/>
                        <a:t>2</a:t>
                      </a:r>
                    </a:p>
                  </a:txBody>
                  <a:tcPr/>
                </a:tc>
                <a:tc hMerge="1">
                  <a:txBody>
                    <a:bodyPr/>
                    <a:lstStyle/>
                    <a:p>
                      <a:endParaRPr lang="en-US"/>
                    </a:p>
                  </a:txBody>
                  <a:tcPr/>
                </a:tc>
                <a:tc rowSpan="2">
                  <a:txBody>
                    <a:bodyPr/>
                    <a:lstStyle/>
                    <a:p>
                      <a:endParaRPr lang="en-US" dirty="0"/>
                    </a:p>
                  </a:txBody>
                  <a:tcPr/>
                </a:tc>
                <a:extLst>
                  <a:ext uri="{0D108BD9-81ED-4DB2-BD59-A6C34878D82A}">
                    <a16:rowId xmlns:a16="http://schemas.microsoft.com/office/drawing/2014/main" val="10001"/>
                  </a:ext>
                </a:extLst>
              </a:tr>
              <a:tr h="596671">
                <a:tc vMerge="1">
                  <a:txBody>
                    <a:bodyPr/>
                    <a:lstStyle/>
                    <a:p>
                      <a:endParaRPr lang="en-US"/>
                    </a:p>
                  </a:txBody>
                  <a:tcPr/>
                </a:tc>
                <a:tc vMerge="1">
                  <a:txBody>
                    <a:bodyPr/>
                    <a:lstStyle/>
                    <a:p>
                      <a:endParaRPr lang="en-US"/>
                    </a:p>
                  </a:txBody>
                  <a:tcPr/>
                </a:tc>
                <a:tc>
                  <a:txBody>
                    <a:bodyPr/>
                    <a:lstStyle/>
                    <a:p>
                      <a:r>
                        <a:rPr lang="en-US" dirty="0"/>
                        <a:t>3</a:t>
                      </a:r>
                    </a:p>
                  </a:txBody>
                  <a:tcPr/>
                </a:tc>
                <a:tc gridSpan="2">
                  <a:txBody>
                    <a:bodyPr/>
                    <a:lstStyle/>
                    <a:p>
                      <a:r>
                        <a:rPr lang="en-US" dirty="0"/>
                        <a:t>4</a:t>
                      </a:r>
                    </a:p>
                  </a:txBody>
                  <a:tcPr/>
                </a:tc>
                <a:tc hMerge="1">
                  <a:txBody>
                    <a:bodyPr/>
                    <a:lstStyle/>
                    <a:p>
                      <a:endParaRPr lang="en-US" dirty="0"/>
                    </a:p>
                  </a:txBody>
                  <a:tcPr>
                    <a:lnR w="12700" cap="flat" cmpd="sng" algn="ctr">
                      <a:solidFill>
                        <a:schemeClr val="tx1"/>
                      </a:solidFill>
                      <a:prstDash val="solid"/>
                      <a:round/>
                      <a:headEnd type="none" w="med" len="med"/>
                      <a:tailEnd type="none" w="med" len="med"/>
                    </a:lnR>
                  </a:tcPr>
                </a:tc>
                <a:tc>
                  <a:txBody>
                    <a:bodyPr/>
                    <a:lstStyle/>
                    <a:p>
                      <a:r>
                        <a:rPr lang="en-US" dirty="0"/>
                        <a:t>5</a:t>
                      </a:r>
                    </a:p>
                  </a:txBody>
                  <a:tcPr/>
                </a:tc>
                <a:tc vMerge="1">
                  <a:txBody>
                    <a:bodyPr/>
                    <a:lstStyle/>
                    <a:p>
                      <a:endParaRPr lang="en-US" dirty="0"/>
                    </a:p>
                  </a:txBody>
                  <a:tcPr/>
                </a:tc>
                <a:extLst>
                  <a:ext uri="{0D108BD9-81ED-4DB2-BD59-A6C34878D82A}">
                    <a16:rowId xmlns:a16="http://schemas.microsoft.com/office/drawing/2014/main" val="10002"/>
                  </a:ext>
                </a:extLst>
              </a:tr>
            </a:tbl>
          </a:graphicData>
        </a:graphic>
      </p:graphicFrame>
      <p:sp>
        <p:nvSpPr>
          <p:cNvPr id="17" name="Text Placeholder 16"/>
          <p:cNvSpPr>
            <a:spLocks noGrp="1"/>
          </p:cNvSpPr>
          <p:nvPr>
            <p:ph type="body" sz="quarter" idx="10" hasCustomPrompt="1"/>
          </p:nvPr>
        </p:nvSpPr>
        <p:spPr>
          <a:xfrm>
            <a:off x="2163763" y="5203994"/>
            <a:ext cx="5243512" cy="1202210"/>
          </a:xfrm>
        </p:spPr>
        <p:txBody>
          <a:bodyPr lIns="182880" tIns="182880"/>
          <a:lstStyle>
            <a:lvl1pPr marL="0" indent="0">
              <a:buFontTx/>
              <a:buNone/>
              <a:defRPr i="0" baseline="0">
                <a:solidFill>
                  <a:schemeClr val="tx1"/>
                </a:solidFill>
              </a:defRPr>
            </a:lvl1pPr>
          </a:lstStyle>
          <a:p>
            <a:pPr lvl="0"/>
            <a:r>
              <a:rPr lang="en-US" dirty="0"/>
              <a:t>ADD GIST STATEMENT</a:t>
            </a:r>
          </a:p>
        </p:txBody>
      </p:sp>
      <p:sp>
        <p:nvSpPr>
          <p:cNvPr id="20" name="Text Placeholder 19"/>
          <p:cNvSpPr>
            <a:spLocks noGrp="1"/>
          </p:cNvSpPr>
          <p:nvPr>
            <p:ph type="body" sz="quarter" idx="11" hasCustomPrompt="1"/>
          </p:nvPr>
        </p:nvSpPr>
        <p:spPr>
          <a:xfrm>
            <a:off x="7406535" y="5203995"/>
            <a:ext cx="1310428" cy="627036"/>
          </a:xfrm>
        </p:spPr>
        <p:txBody>
          <a:bodyPr anchor="ctr"/>
          <a:lstStyle>
            <a:lvl1pPr marL="0" indent="0" algn="ctr">
              <a:buNone/>
              <a:defRPr i="0">
                <a:solidFill>
                  <a:schemeClr val="tx1"/>
                </a:solidFill>
              </a:defRPr>
            </a:lvl1pPr>
          </a:lstStyle>
          <a:p>
            <a:pPr lvl="0"/>
            <a:r>
              <a:rPr lang="en-US" dirty="0"/>
              <a:t>#</a:t>
            </a:r>
          </a:p>
        </p:txBody>
      </p:sp>
      <p:sp>
        <p:nvSpPr>
          <p:cNvPr id="22" name="Text Placeholder 21"/>
          <p:cNvSpPr>
            <a:spLocks noGrp="1"/>
          </p:cNvSpPr>
          <p:nvPr>
            <p:ph type="body" sz="quarter" idx="12" hasCustomPrompt="1"/>
          </p:nvPr>
        </p:nvSpPr>
        <p:spPr>
          <a:xfrm>
            <a:off x="8716963" y="5203995"/>
            <a:ext cx="1219200" cy="627036"/>
          </a:xfrm>
        </p:spPr>
        <p:txBody>
          <a:bodyPr anchor="ctr"/>
          <a:lstStyle>
            <a:lvl1pPr marL="0" indent="0" algn="ctr">
              <a:buFontTx/>
              <a:buNone/>
              <a:defRPr i="0">
                <a:solidFill>
                  <a:schemeClr val="tx1"/>
                </a:solidFill>
              </a:defRPr>
            </a:lvl1pPr>
          </a:lstStyle>
          <a:p>
            <a:pPr lvl="0"/>
            <a:r>
              <a:rPr lang="en-US" dirty="0"/>
              <a:t>#</a:t>
            </a:r>
          </a:p>
        </p:txBody>
      </p:sp>
      <p:sp>
        <p:nvSpPr>
          <p:cNvPr id="24" name="Text Placeholder 23"/>
          <p:cNvSpPr>
            <a:spLocks noGrp="1"/>
          </p:cNvSpPr>
          <p:nvPr>
            <p:ph type="body" sz="quarter" idx="13" hasCustomPrompt="1"/>
          </p:nvPr>
        </p:nvSpPr>
        <p:spPr>
          <a:xfrm>
            <a:off x="7407275" y="5807076"/>
            <a:ext cx="914400" cy="599128"/>
          </a:xfrm>
        </p:spPr>
        <p:txBody>
          <a:bodyPr anchor="ctr"/>
          <a:lstStyle>
            <a:lvl1pPr marL="0" indent="0" algn="ctr">
              <a:buFontTx/>
              <a:buNone/>
              <a:defRPr i="0">
                <a:solidFill>
                  <a:schemeClr val="tx1"/>
                </a:solidFill>
              </a:defRPr>
            </a:lvl1pPr>
          </a:lstStyle>
          <a:p>
            <a:pPr lvl="0"/>
            <a:r>
              <a:rPr lang="en-US" dirty="0"/>
              <a:t>#</a:t>
            </a:r>
          </a:p>
        </p:txBody>
      </p:sp>
      <p:sp>
        <p:nvSpPr>
          <p:cNvPr id="27" name="Text Placeholder 26"/>
          <p:cNvSpPr>
            <a:spLocks noGrp="1"/>
          </p:cNvSpPr>
          <p:nvPr>
            <p:ph type="body" sz="quarter" idx="14" hasCustomPrompt="1"/>
          </p:nvPr>
        </p:nvSpPr>
        <p:spPr>
          <a:xfrm>
            <a:off x="8321675" y="5807076"/>
            <a:ext cx="822325" cy="639762"/>
          </a:xfrm>
        </p:spPr>
        <p:txBody>
          <a:bodyPr anchor="ctr"/>
          <a:lstStyle>
            <a:lvl1pPr marL="0" indent="0" algn="ctr">
              <a:buFontTx/>
              <a:buNone/>
              <a:defRPr i="0">
                <a:solidFill>
                  <a:schemeClr val="tx1"/>
                </a:solidFill>
              </a:defRPr>
            </a:lvl1pPr>
          </a:lstStyle>
          <a:p>
            <a:pPr lvl="0"/>
            <a:r>
              <a:rPr lang="en-US" dirty="0"/>
              <a:t>#</a:t>
            </a:r>
          </a:p>
        </p:txBody>
      </p:sp>
      <p:sp>
        <p:nvSpPr>
          <p:cNvPr id="29" name="Text Placeholder 28"/>
          <p:cNvSpPr>
            <a:spLocks noGrp="1"/>
          </p:cNvSpPr>
          <p:nvPr>
            <p:ph type="body" sz="quarter" idx="15" hasCustomPrompt="1"/>
          </p:nvPr>
        </p:nvSpPr>
        <p:spPr>
          <a:xfrm>
            <a:off x="9143999" y="5807076"/>
            <a:ext cx="792163" cy="639762"/>
          </a:xfrm>
        </p:spPr>
        <p:txBody>
          <a:bodyPr anchor="ctr"/>
          <a:lstStyle>
            <a:lvl1pPr marL="0" indent="0" algn="ctr">
              <a:buFontTx/>
              <a:buNone/>
              <a:defRPr i="0">
                <a:solidFill>
                  <a:schemeClr val="tx1"/>
                </a:solidFill>
              </a:defRPr>
            </a:lvl1pPr>
          </a:lstStyle>
          <a:p>
            <a:pPr lvl="0"/>
            <a:r>
              <a:rPr lang="en-US" dirty="0"/>
              <a:t>#</a:t>
            </a:r>
          </a:p>
        </p:txBody>
      </p:sp>
      <p:sp>
        <p:nvSpPr>
          <p:cNvPr id="33" name="Text Placeholder 32"/>
          <p:cNvSpPr>
            <a:spLocks noGrp="1"/>
          </p:cNvSpPr>
          <p:nvPr>
            <p:ph type="body" sz="quarter" idx="16" hasCustomPrompt="1"/>
          </p:nvPr>
        </p:nvSpPr>
        <p:spPr>
          <a:xfrm>
            <a:off x="9936163" y="5203994"/>
            <a:ext cx="1398587" cy="1202210"/>
          </a:xfrm>
        </p:spPr>
        <p:txBody>
          <a:bodyPr anchor="ctr"/>
          <a:lstStyle>
            <a:lvl1pPr marL="0" indent="0" algn="ctr">
              <a:buFontTx/>
              <a:buNone/>
              <a:defRPr i="0">
                <a:solidFill>
                  <a:schemeClr val="tx1"/>
                </a:solidFill>
              </a:defRPr>
            </a:lvl1pPr>
          </a:lstStyle>
          <a:p>
            <a:pPr lvl="0"/>
            <a:r>
              <a:rPr lang="en-US" dirty="0"/>
              <a:t>#</a:t>
            </a:r>
          </a:p>
        </p:txBody>
      </p:sp>
      <p:sp>
        <p:nvSpPr>
          <p:cNvPr id="3" name="TextBox 2"/>
          <p:cNvSpPr txBox="1"/>
          <p:nvPr userDrawn="1"/>
        </p:nvSpPr>
        <p:spPr>
          <a:xfrm>
            <a:off x="829046" y="571726"/>
            <a:ext cx="10505704" cy="769441"/>
          </a:xfrm>
          <a:prstGeom prst="rect">
            <a:avLst/>
          </a:prstGeom>
          <a:noFill/>
        </p:spPr>
        <p:txBody>
          <a:bodyPr wrap="square" rtlCol="0">
            <a:spAutoFit/>
          </a:bodyPr>
          <a:lstStyle/>
          <a:p>
            <a:r>
              <a:rPr lang="en-US" sz="4400" dirty="0"/>
              <a:t>Score the Gist Statement</a:t>
            </a:r>
          </a:p>
        </p:txBody>
      </p:sp>
      <p:cxnSp>
        <p:nvCxnSpPr>
          <p:cNvPr id="14" name="Straight Connector 13"/>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6" name="Picture 15"/>
          <p:cNvPicPr>
            <a:picLocks noChangeAspect="1"/>
          </p:cNvPicPr>
          <p:nvPr userDrawn="1"/>
        </p:nvPicPr>
        <p:blipFill>
          <a:blip r:embed="rId2"/>
          <a:stretch>
            <a:fillRect/>
          </a:stretch>
        </p:blipFill>
        <p:spPr>
          <a:xfrm>
            <a:off x="195460" y="6341297"/>
            <a:ext cx="943290" cy="390275"/>
          </a:xfrm>
          <a:prstGeom prst="rect">
            <a:avLst/>
          </a:prstGeom>
        </p:spPr>
      </p:pic>
      <p:sp>
        <p:nvSpPr>
          <p:cNvPr id="18" name="TextBox 17"/>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Your Turn">
    <p:spTree>
      <p:nvGrpSpPr>
        <p:cNvPr id="1" name=""/>
        <p:cNvGrpSpPr/>
        <p:nvPr/>
      </p:nvGrpSpPr>
      <p:grpSpPr>
        <a:xfrm>
          <a:off x="0" y="0"/>
          <a:ext cx="0" cy="0"/>
          <a:chOff x="0" y="0"/>
          <a:chExt cx="0" cy="0"/>
        </a:xfrm>
      </p:grpSpPr>
      <p:sp>
        <p:nvSpPr>
          <p:cNvPr id="3" name="TextBox 2"/>
          <p:cNvSpPr txBox="1"/>
          <p:nvPr userDrawn="1"/>
        </p:nvSpPr>
        <p:spPr>
          <a:xfrm>
            <a:off x="829046" y="571726"/>
            <a:ext cx="10505704" cy="769441"/>
          </a:xfrm>
          <a:prstGeom prst="rect">
            <a:avLst/>
          </a:prstGeom>
          <a:noFill/>
        </p:spPr>
        <p:txBody>
          <a:bodyPr wrap="square" rtlCol="0">
            <a:spAutoFit/>
          </a:bodyPr>
          <a:lstStyle/>
          <a:p>
            <a:r>
              <a:rPr lang="en-US" sz="4400" dirty="0"/>
              <a:t>It’s your turn!</a:t>
            </a:r>
          </a:p>
        </p:txBody>
      </p:sp>
      <p:sp>
        <p:nvSpPr>
          <p:cNvPr id="4" name="TextBox 3"/>
          <p:cNvSpPr txBox="1"/>
          <p:nvPr userDrawn="1"/>
        </p:nvSpPr>
        <p:spPr>
          <a:xfrm>
            <a:off x="2127877" y="2172904"/>
            <a:ext cx="7908039" cy="984885"/>
          </a:xfrm>
          <a:prstGeom prst="rect">
            <a:avLst/>
          </a:prstGeom>
          <a:noFill/>
          <a:ln>
            <a:solidFill>
              <a:srgbClr val="1270B8"/>
            </a:solidFill>
          </a:ln>
        </p:spPr>
        <p:txBody>
          <a:bodyPr wrap="square" lIns="274320" tIns="274320" rIns="274320" bIns="274320" rtlCol="0">
            <a:spAutoFit/>
          </a:bodyPr>
          <a:lstStyle/>
          <a:p>
            <a:pPr algn="ctr"/>
            <a:r>
              <a:rPr lang="en-US" sz="2800" dirty="0"/>
              <a:t>Read the next section.</a:t>
            </a:r>
          </a:p>
        </p:txBody>
      </p:sp>
      <p:sp>
        <p:nvSpPr>
          <p:cNvPr id="16" name="TextBox 15"/>
          <p:cNvSpPr txBox="1"/>
          <p:nvPr userDrawn="1"/>
        </p:nvSpPr>
        <p:spPr>
          <a:xfrm>
            <a:off x="2127878" y="3716456"/>
            <a:ext cx="7908038" cy="984885"/>
          </a:xfrm>
          <a:prstGeom prst="rect">
            <a:avLst/>
          </a:prstGeom>
          <a:noFill/>
          <a:ln>
            <a:solidFill>
              <a:srgbClr val="0BA1A5"/>
            </a:solidFill>
          </a:ln>
        </p:spPr>
        <p:txBody>
          <a:bodyPr wrap="square" lIns="274320" tIns="274320" rIns="274320" bIns="274320" rtlCol="0">
            <a:spAutoFit/>
          </a:bodyPr>
          <a:lstStyle/>
          <a:p>
            <a:pPr algn="ctr"/>
            <a:r>
              <a:rPr lang="en-US" sz="2800" dirty="0"/>
              <a:t>Follow the Gist Steps.</a:t>
            </a:r>
          </a:p>
        </p:txBody>
      </p:sp>
      <p:sp>
        <p:nvSpPr>
          <p:cNvPr id="18" name="TextBox 17"/>
          <p:cNvSpPr txBox="1"/>
          <p:nvPr userDrawn="1"/>
        </p:nvSpPr>
        <p:spPr>
          <a:xfrm>
            <a:off x="2127877" y="5260008"/>
            <a:ext cx="7908039" cy="984885"/>
          </a:xfrm>
          <a:prstGeom prst="rect">
            <a:avLst/>
          </a:prstGeom>
          <a:noFill/>
          <a:ln>
            <a:solidFill>
              <a:srgbClr val="C45A28"/>
            </a:solidFill>
          </a:ln>
        </p:spPr>
        <p:txBody>
          <a:bodyPr wrap="square" lIns="274320" tIns="274320" rIns="274320" bIns="274320" rtlCol="0">
            <a:spAutoFit/>
          </a:bodyPr>
          <a:lstStyle/>
          <a:p>
            <a:pPr algn="ctr"/>
            <a:r>
              <a:rPr lang="en-US" sz="2800" dirty="0"/>
              <a:t>Score your Gist Statement with the Gist Rubric.</a:t>
            </a:r>
          </a:p>
        </p:txBody>
      </p:sp>
      <p:cxnSp>
        <p:nvCxnSpPr>
          <p:cNvPr id="8" name="Straight Connector 7"/>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stretch>
            <a:fillRect/>
          </a:stretch>
        </p:blipFill>
        <p:spPr>
          <a:xfrm>
            <a:off x="195460" y="6341297"/>
            <a:ext cx="943290" cy="390275"/>
          </a:xfrm>
          <a:prstGeom prst="rect">
            <a:avLst/>
          </a:prstGeom>
        </p:spPr>
      </p:pic>
      <p:sp>
        <p:nvSpPr>
          <p:cNvPr id="10" name="TextBox 9"/>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Wrap Up">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828675" y="2042161"/>
            <a:ext cx="10525125" cy="1676399"/>
          </a:xfrm>
        </p:spPr>
        <p:txBody>
          <a:bodyPr>
            <a:normAutofit/>
          </a:bodyPr>
          <a:lstStyle>
            <a:lvl1pPr marL="0" indent="0">
              <a:buFontTx/>
              <a:buNone/>
              <a:defRPr sz="3200" b="1" i="0">
                <a:solidFill>
                  <a:srgbClr val="1270B8"/>
                </a:solidFill>
              </a:defRPr>
            </a:lvl1pPr>
          </a:lstStyle>
          <a:p>
            <a:pPr lvl="0"/>
            <a:r>
              <a:rPr lang="en-US" dirty="0"/>
              <a:t>INSERT PURPOSE QUESTION</a:t>
            </a:r>
          </a:p>
        </p:txBody>
      </p:sp>
      <p:sp>
        <p:nvSpPr>
          <p:cNvPr id="11" name="Text Placeholder 10"/>
          <p:cNvSpPr>
            <a:spLocks noGrp="1"/>
          </p:cNvSpPr>
          <p:nvPr>
            <p:ph type="body" sz="quarter" idx="12" hasCustomPrompt="1"/>
          </p:nvPr>
        </p:nvSpPr>
        <p:spPr>
          <a:xfrm>
            <a:off x="828675" y="3992880"/>
            <a:ext cx="10525125" cy="2133283"/>
          </a:xfrm>
        </p:spPr>
        <p:txBody>
          <a:bodyPr/>
          <a:lstStyle>
            <a:lvl1pPr marL="0" indent="0">
              <a:buFontTx/>
              <a:buNone/>
              <a:defRPr baseline="0">
                <a:solidFill>
                  <a:schemeClr val="tx1"/>
                </a:solidFill>
              </a:defRPr>
            </a:lvl1pPr>
          </a:lstStyle>
          <a:p>
            <a:pPr lvl="0"/>
            <a:r>
              <a:rPr lang="en-US" dirty="0"/>
              <a:t>If students completed gist summary, ask: Did your gist summary answer the purpose question? If students did not complete gist summary, ask: Did your gist statements help to answer the purpose question?</a:t>
            </a:r>
          </a:p>
        </p:txBody>
      </p:sp>
      <p:sp>
        <p:nvSpPr>
          <p:cNvPr id="12" name="TextBox 11"/>
          <p:cNvSpPr txBox="1"/>
          <p:nvPr userDrawn="1"/>
        </p:nvSpPr>
        <p:spPr>
          <a:xfrm>
            <a:off x="819522" y="636359"/>
            <a:ext cx="10525125" cy="769441"/>
          </a:xfrm>
          <a:prstGeom prst="rect">
            <a:avLst/>
          </a:prstGeom>
          <a:noFill/>
        </p:spPr>
        <p:txBody>
          <a:bodyPr wrap="square" rtlCol="0">
            <a:spAutoFit/>
          </a:bodyPr>
          <a:lstStyle/>
          <a:p>
            <a:r>
              <a:rPr lang="en-US" sz="4400" dirty="0"/>
              <a:t>Let’s Wrap Up</a:t>
            </a:r>
          </a:p>
        </p:txBody>
      </p:sp>
      <p:cxnSp>
        <p:nvCxnSpPr>
          <p:cNvPr id="9" name="Straight Connector 8"/>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3" name="TextBox 12"/>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lIns="274320" tIns="274320" rIns="274320" bIns="274320"/>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stretch>
            <a:fillRect/>
          </a:stretch>
        </p:blipFill>
        <p:spPr>
          <a:xfrm>
            <a:off x="195460" y="6341297"/>
            <a:ext cx="943290" cy="390275"/>
          </a:xfrm>
          <a:prstGeom prst="rect">
            <a:avLst/>
          </a:prstGeom>
        </p:spPr>
      </p:pic>
      <p:sp>
        <p:nvSpPr>
          <p:cNvPr id="11" name="TextBox 10"/>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lIns="274320" tIns="274320" rIns="274320" bIns="274320"/>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lIns="274320" tIns="274320" rIns="274320" bIns="274320"/>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7E068-F749-464D-B0C7-313D2D2376E1}" type="slidenum">
              <a:rPr lang="en-US" smtClean="0"/>
              <a:t>‹#›</a:t>
            </a:fld>
            <a:endParaRPr lang="en-US" dirty="0"/>
          </a:p>
        </p:txBody>
      </p:sp>
      <p:cxnSp>
        <p:nvCxnSpPr>
          <p:cNvPr id="11" name="Straight Connector 10"/>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lIns="274320" tIns="274320" rIns="274320" bIns="2743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lIns="274320" tIns="274320" rIns="274320" bIns="27432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6C7E068-F749-464D-B0C7-313D2D2376E1}" type="slidenum">
              <a:rPr lang="en-US" smtClean="0"/>
              <a:t>‹#›</a:t>
            </a:fld>
            <a:endParaRPr lang="en-US" dirty="0"/>
          </a:p>
        </p:txBody>
      </p:sp>
      <p:cxnSp>
        <p:nvCxnSpPr>
          <p:cNvPr id="13" name="Straight Connector 12"/>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195460" y="6341297"/>
            <a:ext cx="943290" cy="390275"/>
          </a:xfrm>
          <a:prstGeom prst="rect">
            <a:avLst/>
          </a:prstGeom>
        </p:spPr>
      </p:pic>
      <p:sp>
        <p:nvSpPr>
          <p:cNvPr id="14" name="TextBox 13"/>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6C7E068-F749-464D-B0C7-313D2D2376E1}" type="slidenum">
              <a:rPr lang="en-US" smtClean="0"/>
              <a:t>‹#›</a:t>
            </a:fld>
            <a:endParaRPr lang="en-US" dirty="0"/>
          </a:p>
        </p:txBody>
      </p:sp>
      <p:cxnSp>
        <p:nvCxnSpPr>
          <p:cNvPr id="9" name="Straight Connector 8"/>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stretch>
            <a:fillRect/>
          </a:stretch>
        </p:blipFill>
        <p:spPr>
          <a:xfrm>
            <a:off x="195460" y="6341297"/>
            <a:ext cx="943290" cy="390275"/>
          </a:xfrm>
          <a:prstGeom prst="rect">
            <a:avLst/>
          </a:prstGeom>
        </p:spPr>
      </p:pic>
      <p:sp>
        <p:nvSpPr>
          <p:cNvPr id="10" name="TextBox 9"/>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6C7E068-F749-464D-B0C7-313D2D2376E1}"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195460" y="6341297"/>
            <a:ext cx="943290" cy="390275"/>
          </a:xfrm>
          <a:prstGeom prst="rect">
            <a:avLst/>
          </a:prstGeom>
        </p:spPr>
      </p:pic>
      <p:sp>
        <p:nvSpPr>
          <p:cNvPr id="8" name="TextBox 7"/>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lIns="274320" tIns="274320" rIns="274320" bIns="27432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7E068-F749-464D-B0C7-313D2D2376E1}" type="slidenum">
              <a:rPr lang="en-US" smtClean="0"/>
              <a:t>‹#›</a:t>
            </a:fld>
            <a:endParaRPr lang="en-US" dirty="0"/>
          </a:p>
        </p:txBody>
      </p:sp>
      <p:cxnSp>
        <p:nvCxnSpPr>
          <p:cNvPr id="11" name="Straight Connector 10"/>
          <p:cNvCxnSpPr/>
          <p:nvPr userDrawn="1"/>
        </p:nvCxnSpPr>
        <p:spPr>
          <a:xfrm>
            <a:off x="838200" y="2057400"/>
            <a:ext cx="3933825"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member You Learned">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lIns="274320" tIns="274320" rIns="274320" bIns="274320"/>
          <a:lstStyle>
            <a:lvl1pPr>
              <a:defRPr i="0" baseline="0">
                <a:solidFill>
                  <a:schemeClr val="tx1"/>
                </a:solidFill>
                <a:latin typeface="+mn-lt"/>
                <a:ea typeface="Amatic" charset="0"/>
                <a:cs typeface="Amatic" charset="0"/>
              </a:defRPr>
            </a:lvl1pPr>
          </a:lstStyle>
          <a:p>
            <a:pPr lvl="0"/>
            <a:r>
              <a:rPr lang="en-US" dirty="0"/>
              <a:t>Give a quick explanation of how this text connects to prior learning and add an image if appropriate</a:t>
            </a:r>
          </a:p>
          <a:p>
            <a:pPr lvl="0"/>
            <a:endParaRPr lang="en-US" dirty="0"/>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8" name="TextBox 7"/>
          <p:cNvSpPr txBox="1"/>
          <p:nvPr userDrawn="1"/>
        </p:nvSpPr>
        <p:spPr>
          <a:xfrm>
            <a:off x="829047" y="564532"/>
            <a:ext cx="10515600" cy="830997"/>
          </a:xfrm>
          <a:prstGeom prst="rect">
            <a:avLst/>
          </a:prstGeom>
          <a:noFill/>
        </p:spPr>
        <p:txBody>
          <a:bodyPr wrap="square" rtlCol="0">
            <a:spAutoFit/>
          </a:bodyPr>
          <a:lstStyle/>
          <a:p>
            <a:r>
              <a:rPr lang="en-US" sz="4800" dirty="0">
                <a:latin typeface="+mn-lt"/>
              </a:rPr>
              <a:t>Remember</a:t>
            </a:r>
            <a:r>
              <a:rPr lang="en-US" sz="4800" baseline="0" dirty="0">
                <a:latin typeface="+mn-lt"/>
              </a:rPr>
              <a:t> you learned about</a:t>
            </a:r>
            <a:r>
              <a:rPr lang="mr-IN" sz="4800" baseline="0" dirty="0">
                <a:latin typeface="+mn-lt"/>
              </a:rPr>
              <a:t>…</a:t>
            </a:r>
            <a:endParaRPr lang="en-US" sz="4800" dirty="0">
              <a:latin typeface="+mn-lt"/>
            </a:endParaRPr>
          </a:p>
        </p:txBody>
      </p:sp>
      <p:cxnSp>
        <p:nvCxnSpPr>
          <p:cNvPr id="9" name="Straight Connector 8"/>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1" name="TextBox 10"/>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6C7E068-F749-464D-B0C7-313D2D2376E1}" type="slidenum">
              <a:rPr lang="en-US" smtClean="0"/>
              <a:t>‹#›</a:t>
            </a:fld>
            <a:endParaRPr lang="en-US" dirty="0"/>
          </a:p>
        </p:txBody>
      </p:sp>
      <p:cxnSp>
        <p:nvCxnSpPr>
          <p:cNvPr id="11" name="Straight Connector 10"/>
          <p:cNvCxnSpPr/>
          <p:nvPr userDrawn="1"/>
        </p:nvCxnSpPr>
        <p:spPr>
          <a:xfrm>
            <a:off x="838200" y="2057400"/>
            <a:ext cx="3933825"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y Are We Readin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838200" y="2767530"/>
            <a:ext cx="10515600" cy="3083628"/>
          </a:xfrm>
        </p:spPr>
        <p:txBody>
          <a:bodyPr lIns="274320" tIns="274320" rIns="274320" bIns="274320"/>
          <a:lstStyle>
            <a:lvl1pPr marL="0" indent="0">
              <a:buFontTx/>
              <a:buNone/>
              <a:defRPr sz="3600" b="0" i="0" baseline="0">
                <a:solidFill>
                  <a:srgbClr val="1270B8"/>
                </a:solidFill>
              </a:defRPr>
            </a:lvl1pPr>
          </a:lstStyle>
          <a:p>
            <a:pPr lvl="0"/>
            <a:r>
              <a:rPr lang="en-US" dirty="0"/>
              <a:t>INSERT PURPOSE QUESTION</a:t>
            </a:r>
          </a:p>
          <a:p>
            <a:pPr lvl="0"/>
            <a:endParaRPr lang="en-US" dirty="0"/>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8" name="TextBox 7"/>
          <p:cNvSpPr txBox="1"/>
          <p:nvPr userDrawn="1"/>
        </p:nvSpPr>
        <p:spPr>
          <a:xfrm>
            <a:off x="829047" y="564532"/>
            <a:ext cx="10515600" cy="830997"/>
          </a:xfrm>
          <a:prstGeom prst="rect">
            <a:avLst/>
          </a:prstGeom>
          <a:noFill/>
        </p:spPr>
        <p:txBody>
          <a:bodyPr wrap="square" rtlCol="0">
            <a:spAutoFit/>
          </a:bodyPr>
          <a:lstStyle/>
          <a:p>
            <a:r>
              <a:rPr lang="en-US" sz="4800" dirty="0">
                <a:latin typeface="+mn-lt"/>
              </a:rPr>
              <a:t>Why are we reading this?</a:t>
            </a:r>
          </a:p>
        </p:txBody>
      </p:sp>
      <p:sp>
        <p:nvSpPr>
          <p:cNvPr id="2" name="TextBox 1"/>
          <p:cNvSpPr txBox="1"/>
          <p:nvPr userDrawn="1"/>
        </p:nvSpPr>
        <p:spPr>
          <a:xfrm>
            <a:off x="838200" y="1758364"/>
            <a:ext cx="8089232" cy="707886"/>
          </a:xfrm>
          <a:prstGeom prst="rect">
            <a:avLst/>
          </a:prstGeom>
          <a:noFill/>
        </p:spPr>
        <p:txBody>
          <a:bodyPr wrap="square" rtlCol="0">
            <a:spAutoFit/>
          </a:bodyPr>
          <a:lstStyle/>
          <a:p>
            <a:r>
              <a:rPr lang="en-US" sz="4000" b="1" dirty="0">
                <a:solidFill>
                  <a:srgbClr val="C45A28"/>
                </a:solidFill>
              </a:rPr>
              <a:t>Purpose Question:</a:t>
            </a:r>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Insert Concep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i="0" baseline="0">
                <a:solidFill>
                  <a:schemeClr val="tx1"/>
                </a:solidFill>
                <a:latin typeface="+mn-lt"/>
              </a:defRPr>
            </a:lvl1pPr>
          </a:lstStyle>
          <a:p>
            <a:r>
              <a:rPr lang="en-US" dirty="0"/>
              <a:t>INSERT CONCEPT</a:t>
            </a:r>
          </a:p>
        </p:txBody>
      </p:sp>
      <p:sp>
        <p:nvSpPr>
          <p:cNvPr id="3" name="Content Placeholder 2"/>
          <p:cNvSpPr>
            <a:spLocks noGrp="1"/>
          </p:cNvSpPr>
          <p:nvPr>
            <p:ph idx="1" hasCustomPrompt="1"/>
          </p:nvPr>
        </p:nvSpPr>
        <p:spPr/>
        <p:txBody>
          <a:bodyPr lIns="274320" tIns="274320" rIns="274320" bIns="274320"/>
          <a:lstStyle>
            <a:lvl1pPr>
              <a:defRPr i="0" baseline="0">
                <a:solidFill>
                  <a:schemeClr val="tx1"/>
                </a:solidFill>
                <a:latin typeface="+mn-lt"/>
              </a:defRPr>
            </a:lvl1pPr>
          </a:lstStyle>
          <a:p>
            <a:pPr lvl="0"/>
            <a:r>
              <a:rPr lang="en-US" dirty="0"/>
              <a:t>Add some bullet points with information, make a connection to prior learning, add images if appropriate</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stretch>
            <a:fillRect/>
          </a:stretch>
        </p:blipFill>
        <p:spPr>
          <a:xfrm>
            <a:off x="195460" y="6341297"/>
            <a:ext cx="943290" cy="390275"/>
          </a:xfrm>
          <a:prstGeom prst="rect">
            <a:avLst/>
          </a:prstGeom>
        </p:spPr>
      </p:pic>
      <p:sp>
        <p:nvSpPr>
          <p:cNvPr id="11" name="TextBox 10"/>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Insert Video Concep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i="0" baseline="0">
                <a:solidFill>
                  <a:schemeClr val="tx1"/>
                </a:solidFill>
                <a:latin typeface="+mn-lt"/>
              </a:defRPr>
            </a:lvl1pPr>
          </a:lstStyle>
          <a:p>
            <a:r>
              <a:rPr lang="en-US" dirty="0"/>
              <a:t>INSERT VIDEO</a:t>
            </a:r>
          </a:p>
        </p:txBody>
      </p:sp>
      <p:sp>
        <p:nvSpPr>
          <p:cNvPr id="3" name="Content Placeholder 2"/>
          <p:cNvSpPr>
            <a:spLocks noGrp="1"/>
          </p:cNvSpPr>
          <p:nvPr>
            <p:ph idx="1" hasCustomPrompt="1"/>
          </p:nvPr>
        </p:nvSpPr>
        <p:spPr/>
        <p:txBody>
          <a:bodyPr lIns="274320" tIns="274320" rIns="274320" bIns="274320"/>
          <a:lstStyle>
            <a:lvl1pPr>
              <a:defRPr i="0" baseline="0">
                <a:solidFill>
                  <a:schemeClr val="tx1"/>
                </a:solidFill>
                <a:latin typeface="+mn-lt"/>
              </a:defRPr>
            </a:lvl1pPr>
          </a:lstStyle>
          <a:p>
            <a:pPr lvl="0"/>
            <a:r>
              <a:rPr lang="en-US" dirty="0"/>
              <a:t>Insert link to quick (~2 min.) video</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stretch>
            <a:fillRect/>
          </a:stretch>
        </p:blipFill>
        <p:spPr>
          <a:xfrm>
            <a:off x="195460" y="6341297"/>
            <a:ext cx="943290" cy="390275"/>
          </a:xfrm>
          <a:prstGeom prst="rect">
            <a:avLst/>
          </a:prstGeom>
        </p:spPr>
      </p:pic>
      <p:sp>
        <p:nvSpPr>
          <p:cNvPr id="12" name="TextBox 11"/>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ord To Know">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lIns="274320" tIns="274320" rIns="274320" bIns="274320"/>
          <a:lstStyle>
            <a:lvl1pPr>
              <a:defRPr i="0" baseline="0">
                <a:solidFill>
                  <a:schemeClr val="tx1"/>
                </a:solidFill>
                <a:latin typeface="+mn-lt"/>
              </a:defRPr>
            </a:lvl1pPr>
          </a:lstStyle>
          <a:p>
            <a:pPr lvl="0"/>
            <a:r>
              <a:rPr lang="en-US" dirty="0"/>
              <a:t>Insert a bulleted list of ALL Fast Words and Focus Words</a:t>
            </a:r>
          </a:p>
          <a:p>
            <a:pPr lvl="0"/>
            <a:endParaRPr lang="en-US" dirty="0"/>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8" name="TextBox 7"/>
          <p:cNvSpPr txBox="1"/>
          <p:nvPr userDrawn="1"/>
        </p:nvSpPr>
        <p:spPr>
          <a:xfrm>
            <a:off x="829047" y="564532"/>
            <a:ext cx="10515600" cy="830997"/>
          </a:xfrm>
          <a:prstGeom prst="rect">
            <a:avLst/>
          </a:prstGeom>
          <a:noFill/>
        </p:spPr>
        <p:txBody>
          <a:bodyPr wrap="square" rtlCol="0">
            <a:spAutoFit/>
          </a:bodyPr>
          <a:lstStyle/>
          <a:p>
            <a:r>
              <a:rPr lang="en-US" sz="4800" dirty="0">
                <a:solidFill>
                  <a:schemeClr val="tx1"/>
                </a:solidFill>
                <a:latin typeface="+mn-lt"/>
              </a:rPr>
              <a:t>Words</a:t>
            </a:r>
            <a:r>
              <a:rPr lang="en-US" sz="4800" baseline="0" dirty="0">
                <a:solidFill>
                  <a:schemeClr val="tx1"/>
                </a:solidFill>
                <a:latin typeface="+mn-lt"/>
              </a:rPr>
              <a:t> to Know</a:t>
            </a:r>
            <a:endParaRPr lang="en-US" sz="4800" dirty="0">
              <a:solidFill>
                <a:schemeClr val="tx1"/>
              </a:solidFill>
              <a:latin typeface="+mn-lt"/>
            </a:endParaRPr>
          </a:p>
        </p:txBody>
      </p:sp>
      <p:cxnSp>
        <p:nvCxnSpPr>
          <p:cNvPr id="10" name="Straight Connector 9"/>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a:stretch>
            <a:fillRect/>
          </a:stretch>
        </p:blipFill>
        <p:spPr>
          <a:xfrm>
            <a:off x="195460" y="6341297"/>
            <a:ext cx="943290" cy="390275"/>
          </a:xfrm>
          <a:prstGeom prst="rect">
            <a:avLst/>
          </a:prstGeom>
        </p:spPr>
      </p:pic>
      <p:sp>
        <p:nvSpPr>
          <p:cNvPr id="11" name="TextBox 10"/>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ick Wor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i="0" baseline="0">
                <a:solidFill>
                  <a:schemeClr val="tx1"/>
                </a:solidFill>
                <a:latin typeface="+mn-lt"/>
                <a:ea typeface="Calibri" charset="0"/>
                <a:cs typeface="Calibri" charset="0"/>
              </a:defRPr>
            </a:lvl1pPr>
          </a:lstStyle>
          <a:p>
            <a:r>
              <a:rPr lang="en-US" dirty="0"/>
              <a:t>INSERT FAST WORD</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9" name="Picture Placeholder 8"/>
          <p:cNvSpPr>
            <a:spLocks noGrp="1"/>
          </p:cNvSpPr>
          <p:nvPr>
            <p:ph type="pic" sz="quarter" idx="13"/>
          </p:nvPr>
        </p:nvSpPr>
        <p:spPr>
          <a:xfrm>
            <a:off x="6135688" y="1847850"/>
            <a:ext cx="5218112" cy="4351338"/>
          </a:xfrm>
        </p:spPr>
        <p:txBody>
          <a:bodyPr lIns="274320" tIns="274320" rIns="274320" bIns="274320"/>
          <a:lstStyle>
            <a:lvl1pPr>
              <a:defRPr>
                <a:solidFill>
                  <a:schemeClr val="tx1"/>
                </a:solidFill>
              </a:defRPr>
            </a:lvl1pPr>
          </a:lstStyle>
          <a:p>
            <a:endParaRPr lang="en-US" dirty="0"/>
          </a:p>
        </p:txBody>
      </p:sp>
      <p:sp>
        <p:nvSpPr>
          <p:cNvPr id="11" name="Text Placeholder 10"/>
          <p:cNvSpPr>
            <a:spLocks noGrp="1"/>
          </p:cNvSpPr>
          <p:nvPr>
            <p:ph type="body" sz="quarter" idx="14" hasCustomPrompt="1"/>
          </p:nvPr>
        </p:nvSpPr>
        <p:spPr>
          <a:xfrm>
            <a:off x="838200" y="1847850"/>
            <a:ext cx="5105400" cy="2050382"/>
          </a:xfrm>
          <a:ln w="19050">
            <a:solidFill>
              <a:schemeClr val="accent1"/>
            </a:solidFill>
          </a:ln>
        </p:spPr>
        <p:txBody>
          <a:bodyPr lIns="274320" tIns="274320" rIns="274320" bIns="274320"/>
          <a:lstStyle>
            <a:lvl1pPr>
              <a:defRPr i="0">
                <a:solidFill>
                  <a:schemeClr val="tx1"/>
                </a:solidFill>
              </a:defRPr>
            </a:lvl1pPr>
          </a:lstStyle>
          <a:p>
            <a:pPr lvl="0"/>
            <a:r>
              <a:rPr lang="en-US" dirty="0"/>
              <a:t>INSERT SHORT DEFINITION</a:t>
            </a:r>
          </a:p>
        </p:txBody>
      </p:sp>
      <p:sp>
        <p:nvSpPr>
          <p:cNvPr id="12" name="Text Placeholder 10"/>
          <p:cNvSpPr>
            <a:spLocks noGrp="1"/>
          </p:cNvSpPr>
          <p:nvPr>
            <p:ph type="body" sz="quarter" idx="15" hasCustomPrompt="1"/>
          </p:nvPr>
        </p:nvSpPr>
        <p:spPr>
          <a:xfrm>
            <a:off x="838200" y="4055394"/>
            <a:ext cx="5105400" cy="2090655"/>
          </a:xfrm>
          <a:ln w="19050">
            <a:solidFill>
              <a:schemeClr val="accent1"/>
            </a:solidFill>
          </a:ln>
        </p:spPr>
        <p:txBody>
          <a:bodyPr lIns="274320" tIns="274320" rIns="274320" bIns="274320"/>
          <a:lstStyle>
            <a:lvl1pPr>
              <a:defRPr i="0">
                <a:solidFill>
                  <a:schemeClr val="tx1"/>
                </a:solidFill>
              </a:defRPr>
            </a:lvl1pPr>
          </a:lstStyle>
          <a:p>
            <a:pPr lvl="0"/>
            <a:r>
              <a:rPr lang="en-US" dirty="0"/>
              <a:t>INSERT THE SENTENCE FROM THE TEXT OR DESCRIBE ITS USE IN THE TEXT</a:t>
            </a:r>
          </a:p>
        </p:txBody>
      </p:sp>
      <p:cxnSp>
        <p:nvCxnSpPr>
          <p:cNvPr id="14" name="Straight Connector 13"/>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stretch>
            <a:fillRect/>
          </a:stretch>
        </p:blipFill>
        <p:spPr>
          <a:xfrm>
            <a:off x="195460" y="6341297"/>
            <a:ext cx="943290" cy="390275"/>
          </a:xfrm>
          <a:prstGeom prst="rect">
            <a:avLst/>
          </a:prstGeom>
        </p:spPr>
      </p:pic>
      <p:sp>
        <p:nvSpPr>
          <p:cNvPr id="15" name="TextBox 14"/>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eep Word Definiti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i="0" baseline="0">
                <a:solidFill>
                  <a:schemeClr val="tx1"/>
                </a:solidFill>
                <a:latin typeface="+mn-lt"/>
              </a:defRPr>
            </a:lvl1pPr>
          </a:lstStyle>
          <a:p>
            <a:r>
              <a:rPr lang="en-US" dirty="0"/>
              <a:t>INSERT FOCUS WORD</a:t>
            </a:r>
          </a:p>
        </p:txBody>
      </p:sp>
      <p:sp>
        <p:nvSpPr>
          <p:cNvPr id="4" name="Date Placeholder 3"/>
          <p:cNvSpPr>
            <a:spLocks noGrp="1"/>
          </p:cNvSpPr>
          <p:nvPr>
            <p:ph type="dt" sz="half" idx="10"/>
          </p:nvPr>
        </p:nvSpPr>
        <p:spPr/>
        <p:txBody>
          <a:bodyPr/>
          <a:lstStyle/>
          <a:p>
            <a:fld id="{14D44F7F-320F-4A24-9075-FC79B4F9DBC7}"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6C7E068-F749-464D-B0C7-313D2D2376E1}" type="slidenum">
              <a:rPr lang="en-US" smtClean="0"/>
              <a:t>‹#›</a:t>
            </a:fld>
            <a:endParaRPr lang="en-US" dirty="0"/>
          </a:p>
        </p:txBody>
      </p:sp>
      <p:sp>
        <p:nvSpPr>
          <p:cNvPr id="9" name="Picture Placeholder 8"/>
          <p:cNvSpPr>
            <a:spLocks noGrp="1"/>
          </p:cNvSpPr>
          <p:nvPr>
            <p:ph type="pic" sz="quarter" idx="13"/>
          </p:nvPr>
        </p:nvSpPr>
        <p:spPr>
          <a:xfrm>
            <a:off x="6135688" y="1847850"/>
            <a:ext cx="5218112" cy="4351338"/>
          </a:xfrm>
        </p:spPr>
        <p:txBody>
          <a:bodyPr/>
          <a:lstStyle>
            <a:lvl1pPr>
              <a:defRPr>
                <a:solidFill>
                  <a:schemeClr val="tx1"/>
                </a:solidFill>
              </a:defRPr>
            </a:lvl1pPr>
          </a:lstStyle>
          <a:p>
            <a:endParaRPr lang="en-US" dirty="0"/>
          </a:p>
        </p:txBody>
      </p:sp>
      <p:sp>
        <p:nvSpPr>
          <p:cNvPr id="11" name="Text Placeholder 10"/>
          <p:cNvSpPr>
            <a:spLocks noGrp="1"/>
          </p:cNvSpPr>
          <p:nvPr>
            <p:ph type="body" sz="quarter" idx="14" hasCustomPrompt="1"/>
          </p:nvPr>
        </p:nvSpPr>
        <p:spPr>
          <a:xfrm>
            <a:off x="838200" y="1847850"/>
            <a:ext cx="5105400" cy="2050382"/>
          </a:xfrm>
          <a:ln w="19050">
            <a:solidFill>
              <a:schemeClr val="accent1"/>
            </a:solidFill>
          </a:ln>
        </p:spPr>
        <p:txBody>
          <a:bodyPr lIns="274320" tIns="274320" rIns="274320" bIns="274320"/>
          <a:lstStyle>
            <a:lvl1pPr>
              <a:defRPr i="0">
                <a:solidFill>
                  <a:schemeClr val="tx1"/>
                </a:solidFill>
              </a:defRPr>
            </a:lvl1pPr>
          </a:lstStyle>
          <a:p>
            <a:pPr lvl="0"/>
            <a:r>
              <a:rPr lang="en-US" dirty="0"/>
              <a:t>INSERT SHORT DEFINITION</a:t>
            </a:r>
          </a:p>
        </p:txBody>
      </p:sp>
      <p:sp>
        <p:nvSpPr>
          <p:cNvPr id="12" name="Text Placeholder 10"/>
          <p:cNvSpPr>
            <a:spLocks noGrp="1"/>
          </p:cNvSpPr>
          <p:nvPr>
            <p:ph type="body" sz="quarter" idx="15" hasCustomPrompt="1"/>
          </p:nvPr>
        </p:nvSpPr>
        <p:spPr>
          <a:xfrm>
            <a:off x="838200" y="4055394"/>
            <a:ext cx="5105400" cy="2090655"/>
          </a:xfrm>
          <a:ln w="19050">
            <a:solidFill>
              <a:schemeClr val="accent1"/>
            </a:solidFill>
          </a:ln>
        </p:spPr>
        <p:txBody>
          <a:bodyPr lIns="274320" tIns="274320" rIns="274320" bIns="274320"/>
          <a:lstStyle>
            <a:lvl1pPr>
              <a:defRPr i="0">
                <a:solidFill>
                  <a:schemeClr val="tx1"/>
                </a:solidFill>
              </a:defRPr>
            </a:lvl1pPr>
          </a:lstStyle>
          <a:p>
            <a:pPr lvl="0"/>
            <a:r>
              <a:rPr lang="en-US" dirty="0"/>
              <a:t>INSERT THE SENTENCE FROM THE TEXT OR DESCRIBE ITS USE IN THE TEXT</a:t>
            </a:r>
          </a:p>
        </p:txBody>
      </p:sp>
      <p:cxnSp>
        <p:nvCxnSpPr>
          <p:cNvPr id="13" name="Straight Connector 12"/>
          <p:cNvCxnSpPr/>
          <p:nvPr userDrawn="1"/>
        </p:nvCxnSpPr>
        <p:spPr>
          <a:xfrm>
            <a:off x="829047" y="1531620"/>
            <a:ext cx="10524753" cy="0"/>
          </a:xfrm>
          <a:prstGeom prst="line">
            <a:avLst/>
          </a:prstGeom>
          <a:ln w="28575">
            <a:solidFill>
              <a:srgbClr val="C45A28"/>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stretch>
            <a:fillRect/>
          </a:stretch>
        </p:blipFill>
        <p:spPr>
          <a:xfrm>
            <a:off x="195460" y="6341297"/>
            <a:ext cx="943290" cy="390275"/>
          </a:xfrm>
          <a:prstGeom prst="rect">
            <a:avLst/>
          </a:prstGeom>
        </p:spPr>
      </p:pic>
      <p:sp>
        <p:nvSpPr>
          <p:cNvPr id="15" name="TextBox 14"/>
          <p:cNvSpPr txBox="1"/>
          <p:nvPr userDrawn="1"/>
        </p:nvSpPr>
        <p:spPr>
          <a:xfrm>
            <a:off x="2349622" y="6411084"/>
            <a:ext cx="7492757"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solidFill>
                  <a:schemeClr val="bg1">
                    <a:lumMod val="50000"/>
                  </a:schemeClr>
                </a:solidFill>
                <a:latin typeface="Calibri" charset="0"/>
                <a:ea typeface="Calibri" charset="0"/>
                <a:cs typeface="Calibri" charset="0"/>
              </a:rPr>
              <a:t>This research project is supported by the Institute of Education Sciences, U.S. Department of Education, through Grant R324A1501.81</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44F7F-320F-4A24-9075-FC79B4F9DBC7}" type="datetimeFigureOut">
              <a:rPr lang="en-US" smtClean="0"/>
              <a:t>8/10/2020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C7E068-F749-464D-B0C7-313D2D2376E1}" type="slidenum">
              <a:rPr lang="en-US" smtClean="0"/>
              <a:t>‹#›</a:t>
            </a:fld>
            <a:endParaRPr lang="en-US" dirty="0"/>
          </a:p>
        </p:txBody>
      </p:sp>
    </p:spTree>
    <p:extLst>
      <p:ext uri="{BB962C8B-B14F-4D97-AF65-F5344CB8AC3E}">
        <p14:creationId xmlns:p14="http://schemas.microsoft.com/office/powerpoint/2010/main" val="151847763"/>
      </p:ext>
    </p:extLst>
  </p:cSld>
  <p:clrMap bg1="lt1" tx1="dk1" bg2="lt2" tx2="dk2" accent1="accent1" accent2="accent2" accent3="accent3" accent4="accent4" accent5="accent5" accent6="accent6" hlink="hlink" folHlink="folHlink"/>
  <p:sldLayoutIdLst>
    <p:sldLayoutId id="2147483691" r:id="rId1"/>
    <p:sldLayoutId id="2147483661" r:id="rId2"/>
    <p:sldLayoutId id="2147483662" r:id="rId3"/>
    <p:sldLayoutId id="2147483673" r:id="rId4"/>
    <p:sldLayoutId id="2147483672"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92" r:id="rId15"/>
    <p:sldLayoutId id="2147483685" r:id="rId16"/>
    <p:sldLayoutId id="2147483684" r:id="rId17"/>
    <p:sldLayoutId id="2147483693" r:id="rId18"/>
    <p:sldLayoutId id="2147483686" r:id="rId19"/>
    <p:sldLayoutId id="2147483687" r:id="rId20"/>
    <p:sldLayoutId id="2147483688" r:id="rId21"/>
    <p:sldLayoutId id="2147483689" r:id="rId22"/>
    <p:sldLayoutId id="2147483690" r:id="rId23"/>
    <p:sldLayoutId id="2147483674" r:id="rId24"/>
    <p:sldLayoutId id="2147483664" r:id="rId25"/>
    <p:sldLayoutId id="2147483665" r:id="rId26"/>
    <p:sldLayoutId id="2147483666" r:id="rId27"/>
    <p:sldLayoutId id="2147483667" r:id="rId28"/>
    <p:sldLayoutId id="2147483668" r:id="rId29"/>
    <p:sldLayoutId id="2147483669" r:id="rId3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270B8"/>
                </a:solidFill>
              </a:rPr>
              <a:t>Planning: </a:t>
            </a:r>
            <a:r>
              <a:rPr lang="en-US" dirty="0"/>
              <a:t>Text Selection Criteria</a:t>
            </a:r>
          </a:p>
        </p:txBody>
      </p:sp>
      <p:sp>
        <p:nvSpPr>
          <p:cNvPr id="4" name="Rectangle 3"/>
          <p:cNvSpPr/>
          <p:nvPr/>
        </p:nvSpPr>
        <p:spPr>
          <a:xfrm>
            <a:off x="7143136" y="2054455"/>
            <a:ext cx="3408818" cy="4216539"/>
          </a:xfrm>
          <a:prstGeom prst="rect">
            <a:avLst/>
          </a:prstGeom>
        </p:spPr>
        <p:txBody>
          <a:bodyPr wrap="none">
            <a:spAutoFit/>
          </a:bodyPr>
          <a:lstStyle/>
          <a:p>
            <a:r>
              <a:rPr lang="en-US" sz="2800" dirty="0">
                <a:solidFill>
                  <a:schemeClr val="bg1"/>
                </a:solidFill>
              </a:rPr>
              <a:t>Text Resources:</a:t>
            </a:r>
          </a:p>
          <a:p>
            <a:pPr marL="571500" indent="-225425">
              <a:buFont typeface="Arial" panose="020B0604020202020204" pitchFamily="34" charset="0"/>
              <a:buChar char="•"/>
            </a:pPr>
            <a:r>
              <a:rPr lang="en-US" sz="2400" dirty="0">
                <a:solidFill>
                  <a:schemeClr val="bg1"/>
                </a:solidFill>
              </a:rPr>
              <a:t>NewsELA.com </a:t>
            </a:r>
          </a:p>
          <a:p>
            <a:pPr marL="571500" indent="-225425">
              <a:buFont typeface="Arial" panose="020B0604020202020204" pitchFamily="34" charset="0"/>
              <a:buChar char="•"/>
            </a:pPr>
            <a:r>
              <a:rPr lang="en-US" sz="2400" dirty="0">
                <a:solidFill>
                  <a:schemeClr val="bg1"/>
                </a:solidFill>
              </a:rPr>
              <a:t>Readworks.org</a:t>
            </a:r>
          </a:p>
          <a:p>
            <a:pPr marL="571500" indent="-225425">
              <a:buFont typeface="Arial" panose="020B0604020202020204" pitchFamily="34" charset="0"/>
              <a:buChar char="•"/>
            </a:pPr>
            <a:r>
              <a:rPr lang="en-US" sz="2400" dirty="0">
                <a:solidFill>
                  <a:schemeClr val="bg1"/>
                </a:solidFill>
              </a:rPr>
              <a:t>TweenTribune.com</a:t>
            </a:r>
          </a:p>
          <a:p>
            <a:pPr marL="571500" indent="-225425">
              <a:buFont typeface="Arial" panose="020B0604020202020204" pitchFamily="34" charset="0"/>
              <a:buChar char="•"/>
            </a:pPr>
            <a:r>
              <a:rPr lang="en-US" sz="2400" dirty="0">
                <a:solidFill>
                  <a:schemeClr val="bg1"/>
                </a:solidFill>
              </a:rPr>
              <a:t>Google News Archive</a:t>
            </a:r>
          </a:p>
          <a:p>
            <a:pPr marL="571500" indent="-225425">
              <a:buFont typeface="Arial" panose="020B0604020202020204" pitchFamily="34" charset="0"/>
              <a:buChar char="•"/>
            </a:pPr>
            <a:r>
              <a:rPr lang="en-US" sz="2400" dirty="0">
                <a:solidFill>
                  <a:schemeClr val="bg1"/>
                </a:solidFill>
              </a:rPr>
              <a:t>DogoNews.com </a:t>
            </a:r>
          </a:p>
          <a:p>
            <a:pPr marL="571500" indent="-225425">
              <a:buFont typeface="Arial" panose="020B0604020202020204" pitchFamily="34" charset="0"/>
              <a:buChar char="•"/>
            </a:pPr>
            <a:r>
              <a:rPr lang="en-US" sz="2400" dirty="0">
                <a:solidFill>
                  <a:schemeClr val="bg1"/>
                </a:solidFill>
              </a:rPr>
              <a:t>Izzit.org </a:t>
            </a:r>
          </a:p>
          <a:p>
            <a:pPr marL="571500" indent="-225425">
              <a:buFont typeface="Arial" panose="020B0604020202020204" pitchFamily="34" charset="0"/>
              <a:buChar char="•"/>
            </a:pPr>
            <a:r>
              <a:rPr lang="en-US" sz="2400" dirty="0">
                <a:solidFill>
                  <a:schemeClr val="bg1"/>
                </a:solidFill>
              </a:rPr>
              <a:t>Library of Congress</a:t>
            </a:r>
          </a:p>
          <a:p>
            <a:pPr marL="571500" indent="-225425">
              <a:buFont typeface="Arial" panose="020B0604020202020204" pitchFamily="34" charset="0"/>
              <a:buChar char="•"/>
            </a:pPr>
            <a:r>
              <a:rPr lang="en-US" sz="2400" dirty="0">
                <a:solidFill>
                  <a:schemeClr val="bg1"/>
                </a:solidFill>
              </a:rPr>
              <a:t>Rewordify.com</a:t>
            </a:r>
          </a:p>
          <a:p>
            <a:pPr marL="571500" indent="-225425">
              <a:buFont typeface="Arial" panose="020B0604020202020204" pitchFamily="34" charset="0"/>
              <a:buChar char="•"/>
            </a:pPr>
            <a:r>
              <a:rPr lang="en-US" sz="2400" dirty="0">
                <a:solidFill>
                  <a:schemeClr val="bg1"/>
                </a:solidFill>
              </a:rPr>
              <a:t>NewsInLevels.com</a:t>
            </a:r>
          </a:p>
          <a:p>
            <a:pPr marL="571500" indent="-225425">
              <a:buFont typeface="Arial" panose="020B0604020202020204" pitchFamily="34" charset="0"/>
              <a:buChar char="•"/>
            </a:pPr>
            <a:r>
              <a:rPr lang="en-US" sz="2400" dirty="0">
                <a:solidFill>
                  <a:schemeClr val="bg1"/>
                </a:solidFill>
              </a:rPr>
              <a:t>CommonLit.org</a:t>
            </a:r>
          </a:p>
        </p:txBody>
      </p:sp>
      <p:graphicFrame>
        <p:nvGraphicFramePr>
          <p:cNvPr id="9" name="Table 8"/>
          <p:cNvGraphicFramePr>
            <a:graphicFrameLocks noGrp="1"/>
          </p:cNvGraphicFramePr>
          <p:nvPr>
            <p:extLst>
              <p:ext uri="{D42A27DB-BD31-4B8C-83A1-F6EECF244321}">
                <p14:modId xmlns:p14="http://schemas.microsoft.com/office/powerpoint/2010/main" val="1005854663"/>
              </p:ext>
            </p:extLst>
          </p:nvPr>
        </p:nvGraphicFramePr>
        <p:xfrm>
          <a:off x="1316770" y="2174539"/>
          <a:ext cx="4317113" cy="1097280"/>
        </p:xfrm>
        <a:graphic>
          <a:graphicData uri="http://schemas.openxmlformats.org/drawingml/2006/table">
            <a:tbl>
              <a:tblPr firstRow="1" bandRow="1"/>
              <a:tblGrid>
                <a:gridCol w="4317113">
                  <a:extLst>
                    <a:ext uri="{9D8B030D-6E8A-4147-A177-3AD203B41FA5}">
                      <a16:colId xmlns:a16="http://schemas.microsoft.com/office/drawing/2014/main" val="219676877"/>
                    </a:ext>
                  </a:extLst>
                </a:gridCol>
              </a:tblGrid>
              <a:tr h="288946">
                <a:tc>
                  <a:txBody>
                    <a:bodyPr/>
                    <a:lstStyle>
                      <a:lvl1pPr marL="0" algn="l" defTabSz="914400" rtl="0" eaLnBrk="1" latinLnBrk="0" hangingPunct="1">
                        <a:defRPr sz="1800" b="1" kern="1200">
                          <a:solidFill>
                            <a:schemeClr val="lt1"/>
                          </a:solidFill>
                          <a:latin typeface="Tw Cen MT"/>
                        </a:defRPr>
                      </a:lvl1pPr>
                      <a:lvl2pPr marL="457200" algn="l" defTabSz="914400" rtl="0" eaLnBrk="1" latinLnBrk="0" hangingPunct="1">
                        <a:defRPr sz="1800" b="1" kern="1200">
                          <a:solidFill>
                            <a:schemeClr val="lt1"/>
                          </a:solidFill>
                          <a:latin typeface="Tw Cen MT"/>
                        </a:defRPr>
                      </a:lvl2pPr>
                      <a:lvl3pPr marL="914400" algn="l" defTabSz="914400" rtl="0" eaLnBrk="1" latinLnBrk="0" hangingPunct="1">
                        <a:defRPr sz="1800" b="1" kern="1200">
                          <a:solidFill>
                            <a:schemeClr val="lt1"/>
                          </a:solidFill>
                          <a:latin typeface="Tw Cen MT"/>
                        </a:defRPr>
                      </a:lvl3pPr>
                      <a:lvl4pPr marL="1371600" algn="l" defTabSz="914400" rtl="0" eaLnBrk="1" latinLnBrk="0" hangingPunct="1">
                        <a:defRPr sz="1800" b="1" kern="1200">
                          <a:solidFill>
                            <a:schemeClr val="lt1"/>
                          </a:solidFill>
                          <a:latin typeface="Tw Cen MT"/>
                        </a:defRPr>
                      </a:lvl4pPr>
                      <a:lvl5pPr marL="1828800" algn="l" defTabSz="914400" rtl="0" eaLnBrk="1" latinLnBrk="0" hangingPunct="1">
                        <a:defRPr sz="1800" b="1" kern="1200">
                          <a:solidFill>
                            <a:schemeClr val="lt1"/>
                          </a:solidFill>
                          <a:latin typeface="Tw Cen MT"/>
                        </a:defRPr>
                      </a:lvl5pPr>
                      <a:lvl6pPr marL="2286000" algn="l" defTabSz="914400" rtl="0" eaLnBrk="1" latinLnBrk="0" hangingPunct="1">
                        <a:defRPr sz="1800" b="1" kern="1200">
                          <a:solidFill>
                            <a:schemeClr val="lt1"/>
                          </a:solidFill>
                          <a:latin typeface="Tw Cen MT"/>
                        </a:defRPr>
                      </a:lvl6pPr>
                      <a:lvl7pPr marL="2743200" algn="l" defTabSz="914400" rtl="0" eaLnBrk="1" latinLnBrk="0" hangingPunct="1">
                        <a:defRPr sz="1800" b="1" kern="1200">
                          <a:solidFill>
                            <a:schemeClr val="lt1"/>
                          </a:solidFill>
                          <a:latin typeface="Tw Cen MT"/>
                        </a:defRPr>
                      </a:lvl7pPr>
                      <a:lvl8pPr marL="3200400" algn="l" defTabSz="914400" rtl="0" eaLnBrk="1" latinLnBrk="0" hangingPunct="1">
                        <a:defRPr sz="1800" b="1" kern="1200">
                          <a:solidFill>
                            <a:schemeClr val="lt1"/>
                          </a:solidFill>
                          <a:latin typeface="Tw Cen MT"/>
                        </a:defRPr>
                      </a:lvl8pPr>
                      <a:lvl9pPr marL="3657600" algn="l" defTabSz="914400" rtl="0" eaLnBrk="1" latinLnBrk="0" hangingPunct="1">
                        <a:defRPr sz="1800" b="1" kern="1200">
                          <a:solidFill>
                            <a:schemeClr val="lt1"/>
                          </a:solidFill>
                          <a:latin typeface="Tw Cen MT"/>
                        </a:defRPr>
                      </a:lvl9pPr>
                    </a:lstStyle>
                    <a:p>
                      <a:r>
                        <a:rPr lang="en-US" dirty="0"/>
                        <a:t>Covers Key Concepts</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68B9BA"/>
                    </a:solidFill>
                  </a:tcPr>
                </a:tc>
                <a:extLst>
                  <a:ext uri="{0D108BD9-81ED-4DB2-BD59-A6C34878D82A}">
                    <a16:rowId xmlns:a16="http://schemas.microsoft.com/office/drawing/2014/main" val="4294940307"/>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Supports lesson</a:t>
                      </a:r>
                      <a:r>
                        <a:rPr lang="en-US" baseline="0" dirty="0"/>
                        <a:t> or unit objective</a:t>
                      </a:r>
                      <a:endParaRPr lang="en-US"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8B9BA">
                        <a:tint val="40000"/>
                      </a:srgbClr>
                    </a:solidFill>
                  </a:tcPr>
                </a:tc>
                <a:extLst>
                  <a:ext uri="{0D108BD9-81ED-4DB2-BD59-A6C34878D82A}">
                    <a16:rowId xmlns:a16="http://schemas.microsoft.com/office/drawing/2014/main" val="438267703"/>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Links to content standards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68B9BA">
                        <a:tint val="20000"/>
                      </a:srgbClr>
                    </a:solidFill>
                  </a:tcPr>
                </a:tc>
                <a:extLst>
                  <a:ext uri="{0D108BD9-81ED-4DB2-BD59-A6C34878D82A}">
                    <a16:rowId xmlns:a16="http://schemas.microsoft.com/office/drawing/2014/main" val="8568640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338762884"/>
              </p:ext>
            </p:extLst>
          </p:nvPr>
        </p:nvGraphicFramePr>
        <p:xfrm>
          <a:off x="1310713" y="3431205"/>
          <a:ext cx="4317113" cy="1463040"/>
        </p:xfrm>
        <a:graphic>
          <a:graphicData uri="http://schemas.openxmlformats.org/drawingml/2006/table">
            <a:tbl>
              <a:tblPr firstRow="1" bandRow="1"/>
              <a:tblGrid>
                <a:gridCol w="4317113">
                  <a:extLst>
                    <a:ext uri="{9D8B030D-6E8A-4147-A177-3AD203B41FA5}">
                      <a16:colId xmlns:a16="http://schemas.microsoft.com/office/drawing/2014/main" val="219676877"/>
                    </a:ext>
                  </a:extLst>
                </a:gridCol>
              </a:tblGrid>
              <a:tr h="288946">
                <a:tc>
                  <a:txBody>
                    <a:bodyPr/>
                    <a:lstStyle>
                      <a:lvl1pPr marL="0" algn="l" defTabSz="914400" rtl="0" eaLnBrk="1" latinLnBrk="0" hangingPunct="1">
                        <a:defRPr sz="1800" b="1" kern="1200">
                          <a:solidFill>
                            <a:schemeClr val="lt1"/>
                          </a:solidFill>
                          <a:latin typeface="Tw Cen MT"/>
                        </a:defRPr>
                      </a:lvl1pPr>
                      <a:lvl2pPr marL="457200" algn="l" defTabSz="914400" rtl="0" eaLnBrk="1" latinLnBrk="0" hangingPunct="1">
                        <a:defRPr sz="1800" b="1" kern="1200">
                          <a:solidFill>
                            <a:schemeClr val="lt1"/>
                          </a:solidFill>
                          <a:latin typeface="Tw Cen MT"/>
                        </a:defRPr>
                      </a:lvl2pPr>
                      <a:lvl3pPr marL="914400" algn="l" defTabSz="914400" rtl="0" eaLnBrk="1" latinLnBrk="0" hangingPunct="1">
                        <a:defRPr sz="1800" b="1" kern="1200">
                          <a:solidFill>
                            <a:schemeClr val="lt1"/>
                          </a:solidFill>
                          <a:latin typeface="Tw Cen MT"/>
                        </a:defRPr>
                      </a:lvl3pPr>
                      <a:lvl4pPr marL="1371600" algn="l" defTabSz="914400" rtl="0" eaLnBrk="1" latinLnBrk="0" hangingPunct="1">
                        <a:defRPr sz="1800" b="1" kern="1200">
                          <a:solidFill>
                            <a:schemeClr val="lt1"/>
                          </a:solidFill>
                          <a:latin typeface="Tw Cen MT"/>
                        </a:defRPr>
                      </a:lvl4pPr>
                      <a:lvl5pPr marL="1828800" algn="l" defTabSz="914400" rtl="0" eaLnBrk="1" latinLnBrk="0" hangingPunct="1">
                        <a:defRPr sz="1800" b="1" kern="1200">
                          <a:solidFill>
                            <a:schemeClr val="lt1"/>
                          </a:solidFill>
                          <a:latin typeface="Tw Cen MT"/>
                        </a:defRPr>
                      </a:lvl5pPr>
                      <a:lvl6pPr marL="2286000" algn="l" defTabSz="914400" rtl="0" eaLnBrk="1" latinLnBrk="0" hangingPunct="1">
                        <a:defRPr sz="1800" b="1" kern="1200">
                          <a:solidFill>
                            <a:schemeClr val="lt1"/>
                          </a:solidFill>
                          <a:latin typeface="Tw Cen MT"/>
                        </a:defRPr>
                      </a:lvl6pPr>
                      <a:lvl7pPr marL="2743200" algn="l" defTabSz="914400" rtl="0" eaLnBrk="1" latinLnBrk="0" hangingPunct="1">
                        <a:defRPr sz="1800" b="1" kern="1200">
                          <a:solidFill>
                            <a:schemeClr val="lt1"/>
                          </a:solidFill>
                          <a:latin typeface="Tw Cen MT"/>
                        </a:defRPr>
                      </a:lvl7pPr>
                      <a:lvl8pPr marL="3200400" algn="l" defTabSz="914400" rtl="0" eaLnBrk="1" latinLnBrk="0" hangingPunct="1">
                        <a:defRPr sz="1800" b="1" kern="1200">
                          <a:solidFill>
                            <a:schemeClr val="lt1"/>
                          </a:solidFill>
                          <a:latin typeface="Tw Cen MT"/>
                        </a:defRPr>
                      </a:lvl8pPr>
                      <a:lvl9pPr marL="3657600" algn="l" defTabSz="914400" rtl="0" eaLnBrk="1" latinLnBrk="0" hangingPunct="1">
                        <a:defRPr sz="1800" b="1" kern="1200">
                          <a:solidFill>
                            <a:schemeClr val="lt1"/>
                          </a:solidFill>
                          <a:latin typeface="Tw Cen MT"/>
                        </a:defRPr>
                      </a:lvl9pPr>
                    </a:lstStyle>
                    <a:p>
                      <a:r>
                        <a:rPr lang="en-US" dirty="0"/>
                        <a:t>Is Comprehensible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336BBC"/>
                    </a:solidFill>
                  </a:tcPr>
                </a:tc>
                <a:extLst>
                  <a:ext uri="{0D108BD9-81ED-4DB2-BD59-A6C34878D82A}">
                    <a16:rowId xmlns:a16="http://schemas.microsoft.com/office/drawing/2014/main" val="4294940307"/>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Average</a:t>
                      </a:r>
                      <a:r>
                        <a:rPr lang="en-US" baseline="0" dirty="0"/>
                        <a:t> i</a:t>
                      </a:r>
                      <a:r>
                        <a:rPr lang="en-US" dirty="0"/>
                        <a:t>nstructional level</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36BBC">
                        <a:tint val="40000"/>
                      </a:srgbClr>
                    </a:solidFill>
                  </a:tcPr>
                </a:tc>
                <a:extLst>
                  <a:ext uri="{0D108BD9-81ED-4DB2-BD59-A6C34878D82A}">
                    <a16:rowId xmlns:a16="http://schemas.microsoft.com/office/drawing/2014/main" val="438267703"/>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Few unknown vocabulary</a:t>
                      </a:r>
                      <a:r>
                        <a:rPr lang="en-US" baseline="0" dirty="0"/>
                        <a:t> words</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36BBC">
                        <a:tint val="20000"/>
                      </a:srgbClr>
                    </a:solidFill>
                  </a:tcPr>
                </a:tc>
                <a:extLst>
                  <a:ext uri="{0D108BD9-81ED-4DB2-BD59-A6C34878D82A}">
                    <a16:rowId xmlns:a16="http://schemas.microsoft.com/office/drawing/2014/main" val="85686404"/>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Obvious organizational structure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336BBC">
                        <a:tint val="40000"/>
                      </a:srgbClr>
                    </a:solidFill>
                  </a:tcPr>
                </a:tc>
                <a:extLst>
                  <a:ext uri="{0D108BD9-81ED-4DB2-BD59-A6C34878D82A}">
                    <a16:rowId xmlns:a16="http://schemas.microsoft.com/office/drawing/2014/main" val="161728454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679128766"/>
              </p:ext>
            </p:extLst>
          </p:nvPr>
        </p:nvGraphicFramePr>
        <p:xfrm>
          <a:off x="1310712" y="5053631"/>
          <a:ext cx="4317113" cy="1097280"/>
        </p:xfrm>
        <a:graphic>
          <a:graphicData uri="http://schemas.openxmlformats.org/drawingml/2006/table">
            <a:tbl>
              <a:tblPr firstRow="1" bandRow="1"/>
              <a:tblGrid>
                <a:gridCol w="4317113">
                  <a:extLst>
                    <a:ext uri="{9D8B030D-6E8A-4147-A177-3AD203B41FA5}">
                      <a16:colId xmlns:a16="http://schemas.microsoft.com/office/drawing/2014/main" val="219676877"/>
                    </a:ext>
                  </a:extLst>
                </a:gridCol>
              </a:tblGrid>
              <a:tr h="288946">
                <a:tc>
                  <a:txBody>
                    <a:bodyPr/>
                    <a:lstStyle>
                      <a:lvl1pPr marL="0" algn="l" defTabSz="914400" rtl="0" eaLnBrk="1" latinLnBrk="0" hangingPunct="1">
                        <a:defRPr sz="1800" b="1" kern="1200">
                          <a:solidFill>
                            <a:schemeClr val="lt1"/>
                          </a:solidFill>
                          <a:latin typeface="Tw Cen MT"/>
                        </a:defRPr>
                      </a:lvl1pPr>
                      <a:lvl2pPr marL="457200" algn="l" defTabSz="914400" rtl="0" eaLnBrk="1" latinLnBrk="0" hangingPunct="1">
                        <a:defRPr sz="1800" b="1" kern="1200">
                          <a:solidFill>
                            <a:schemeClr val="lt1"/>
                          </a:solidFill>
                          <a:latin typeface="Tw Cen MT"/>
                        </a:defRPr>
                      </a:lvl2pPr>
                      <a:lvl3pPr marL="914400" algn="l" defTabSz="914400" rtl="0" eaLnBrk="1" latinLnBrk="0" hangingPunct="1">
                        <a:defRPr sz="1800" b="1" kern="1200">
                          <a:solidFill>
                            <a:schemeClr val="lt1"/>
                          </a:solidFill>
                          <a:latin typeface="Tw Cen MT"/>
                        </a:defRPr>
                      </a:lvl3pPr>
                      <a:lvl4pPr marL="1371600" algn="l" defTabSz="914400" rtl="0" eaLnBrk="1" latinLnBrk="0" hangingPunct="1">
                        <a:defRPr sz="1800" b="1" kern="1200">
                          <a:solidFill>
                            <a:schemeClr val="lt1"/>
                          </a:solidFill>
                          <a:latin typeface="Tw Cen MT"/>
                        </a:defRPr>
                      </a:lvl4pPr>
                      <a:lvl5pPr marL="1828800" algn="l" defTabSz="914400" rtl="0" eaLnBrk="1" latinLnBrk="0" hangingPunct="1">
                        <a:defRPr sz="1800" b="1" kern="1200">
                          <a:solidFill>
                            <a:schemeClr val="lt1"/>
                          </a:solidFill>
                          <a:latin typeface="Tw Cen MT"/>
                        </a:defRPr>
                      </a:lvl5pPr>
                      <a:lvl6pPr marL="2286000" algn="l" defTabSz="914400" rtl="0" eaLnBrk="1" latinLnBrk="0" hangingPunct="1">
                        <a:defRPr sz="1800" b="1" kern="1200">
                          <a:solidFill>
                            <a:schemeClr val="lt1"/>
                          </a:solidFill>
                          <a:latin typeface="Tw Cen MT"/>
                        </a:defRPr>
                      </a:lvl6pPr>
                      <a:lvl7pPr marL="2743200" algn="l" defTabSz="914400" rtl="0" eaLnBrk="1" latinLnBrk="0" hangingPunct="1">
                        <a:defRPr sz="1800" b="1" kern="1200">
                          <a:solidFill>
                            <a:schemeClr val="lt1"/>
                          </a:solidFill>
                          <a:latin typeface="Tw Cen MT"/>
                        </a:defRPr>
                      </a:lvl7pPr>
                      <a:lvl8pPr marL="3200400" algn="l" defTabSz="914400" rtl="0" eaLnBrk="1" latinLnBrk="0" hangingPunct="1">
                        <a:defRPr sz="1800" b="1" kern="1200">
                          <a:solidFill>
                            <a:schemeClr val="lt1"/>
                          </a:solidFill>
                          <a:latin typeface="Tw Cen MT"/>
                        </a:defRPr>
                      </a:lvl8pPr>
                      <a:lvl9pPr marL="3657600" algn="l" defTabSz="914400" rtl="0" eaLnBrk="1" latinLnBrk="0" hangingPunct="1">
                        <a:defRPr sz="1800" b="1" kern="1200">
                          <a:solidFill>
                            <a:schemeClr val="lt1"/>
                          </a:solidFill>
                          <a:latin typeface="Tw Cen MT"/>
                        </a:defRPr>
                      </a:lvl9pPr>
                    </a:lstStyle>
                    <a:p>
                      <a:r>
                        <a:rPr lang="en-US" dirty="0"/>
                        <a:t>Promotes Student Engagement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C44B1F"/>
                    </a:solidFill>
                  </a:tcPr>
                </a:tc>
                <a:extLst>
                  <a:ext uri="{0D108BD9-81ED-4DB2-BD59-A6C34878D82A}">
                    <a16:rowId xmlns:a16="http://schemas.microsoft.com/office/drawing/2014/main" val="4294940307"/>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Manageable length</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44B1F">
                        <a:tint val="40000"/>
                      </a:srgbClr>
                    </a:solidFill>
                  </a:tcPr>
                </a:tc>
                <a:extLst>
                  <a:ext uri="{0D108BD9-81ED-4DB2-BD59-A6C34878D82A}">
                    <a16:rowId xmlns:a16="http://schemas.microsoft.com/office/drawing/2014/main" val="438267703"/>
                  </a:ext>
                </a:extLst>
              </a:tr>
              <a:tr h="288946">
                <a:tc>
                  <a:txBody>
                    <a:bodyPr/>
                    <a:lstStyle>
                      <a:lvl1pPr marL="0" algn="l" defTabSz="914400" rtl="0" eaLnBrk="1" latinLnBrk="0" hangingPunct="1">
                        <a:defRPr sz="1800" kern="1200">
                          <a:solidFill>
                            <a:schemeClr val="dk1"/>
                          </a:solidFill>
                          <a:latin typeface="Tw Cen MT"/>
                        </a:defRPr>
                      </a:lvl1pPr>
                      <a:lvl2pPr marL="457200" algn="l" defTabSz="914400" rtl="0" eaLnBrk="1" latinLnBrk="0" hangingPunct="1">
                        <a:defRPr sz="1800" kern="1200">
                          <a:solidFill>
                            <a:schemeClr val="dk1"/>
                          </a:solidFill>
                          <a:latin typeface="Tw Cen MT"/>
                        </a:defRPr>
                      </a:lvl2pPr>
                      <a:lvl3pPr marL="914400" algn="l" defTabSz="914400" rtl="0" eaLnBrk="1" latinLnBrk="0" hangingPunct="1">
                        <a:defRPr sz="1800" kern="1200">
                          <a:solidFill>
                            <a:schemeClr val="dk1"/>
                          </a:solidFill>
                          <a:latin typeface="Tw Cen MT"/>
                        </a:defRPr>
                      </a:lvl3pPr>
                      <a:lvl4pPr marL="1371600" algn="l" defTabSz="914400" rtl="0" eaLnBrk="1" latinLnBrk="0" hangingPunct="1">
                        <a:defRPr sz="1800" kern="1200">
                          <a:solidFill>
                            <a:schemeClr val="dk1"/>
                          </a:solidFill>
                          <a:latin typeface="Tw Cen MT"/>
                        </a:defRPr>
                      </a:lvl4pPr>
                      <a:lvl5pPr marL="1828800" algn="l" defTabSz="914400" rtl="0" eaLnBrk="1" latinLnBrk="0" hangingPunct="1">
                        <a:defRPr sz="1800" kern="1200">
                          <a:solidFill>
                            <a:schemeClr val="dk1"/>
                          </a:solidFill>
                          <a:latin typeface="Tw Cen MT"/>
                        </a:defRPr>
                      </a:lvl5pPr>
                      <a:lvl6pPr marL="2286000" algn="l" defTabSz="914400" rtl="0" eaLnBrk="1" latinLnBrk="0" hangingPunct="1">
                        <a:defRPr sz="1800" kern="1200">
                          <a:solidFill>
                            <a:schemeClr val="dk1"/>
                          </a:solidFill>
                          <a:latin typeface="Tw Cen MT"/>
                        </a:defRPr>
                      </a:lvl6pPr>
                      <a:lvl7pPr marL="2743200" algn="l" defTabSz="914400" rtl="0" eaLnBrk="1" latinLnBrk="0" hangingPunct="1">
                        <a:defRPr sz="1800" kern="1200">
                          <a:solidFill>
                            <a:schemeClr val="dk1"/>
                          </a:solidFill>
                          <a:latin typeface="Tw Cen MT"/>
                        </a:defRPr>
                      </a:lvl7pPr>
                      <a:lvl8pPr marL="3200400" algn="l" defTabSz="914400" rtl="0" eaLnBrk="1" latinLnBrk="0" hangingPunct="1">
                        <a:defRPr sz="1800" kern="1200">
                          <a:solidFill>
                            <a:schemeClr val="dk1"/>
                          </a:solidFill>
                          <a:latin typeface="Tw Cen MT"/>
                        </a:defRPr>
                      </a:lvl8pPr>
                      <a:lvl9pPr marL="3657600" algn="l" defTabSz="914400" rtl="0" eaLnBrk="1" latinLnBrk="0" hangingPunct="1">
                        <a:defRPr sz="1800" kern="1200">
                          <a:solidFill>
                            <a:schemeClr val="dk1"/>
                          </a:solidFill>
                          <a:latin typeface="Tw Cen MT"/>
                        </a:defRPr>
                      </a:lvl9pPr>
                    </a:lstStyle>
                    <a:p>
                      <a:pPr marL="285750" indent="-285750">
                        <a:buFont typeface="Wingdings" panose="05000000000000000000" pitchFamily="2" charset="2"/>
                        <a:buChar char="q"/>
                      </a:pPr>
                      <a:r>
                        <a:rPr lang="en-US" dirty="0"/>
                        <a:t>Worthy</a:t>
                      </a:r>
                      <a:r>
                        <a:rPr lang="en-US" baseline="0" dirty="0"/>
                        <a:t> of a good conversation</a:t>
                      </a:r>
                      <a:endParaRPr lang="en-US"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44B1F">
                        <a:tint val="20000"/>
                      </a:srgbClr>
                    </a:solidFill>
                  </a:tcPr>
                </a:tc>
                <a:extLst>
                  <a:ext uri="{0D108BD9-81ED-4DB2-BD59-A6C34878D82A}">
                    <a16:rowId xmlns:a16="http://schemas.microsoft.com/office/drawing/2014/main" val="85686404"/>
                  </a:ext>
                </a:extLst>
              </a:tr>
            </a:tbl>
          </a:graphicData>
        </a:graphic>
      </p:graphicFrame>
    </p:spTree>
    <p:extLst>
      <p:ext uri="{BB962C8B-B14F-4D97-AF65-F5344CB8AC3E}">
        <p14:creationId xmlns:p14="http://schemas.microsoft.com/office/powerpoint/2010/main" val="2063834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endParaRPr lang="en-US" dirty="0"/>
          </a:p>
        </p:txBody>
      </p:sp>
      <p:sp>
        <p:nvSpPr>
          <p:cNvPr id="10" name="Picture Placeholder 9"/>
          <p:cNvSpPr>
            <a:spLocks noGrp="1"/>
          </p:cNvSpPr>
          <p:nvPr>
            <p:ph type="pic" sz="quarter" idx="13"/>
          </p:nvPr>
        </p:nvSpPr>
        <p:spPr/>
      </p:sp>
      <p:sp>
        <p:nvSpPr>
          <p:cNvPr id="11" name="Text Placeholder 10"/>
          <p:cNvSpPr>
            <a:spLocks noGrp="1"/>
          </p:cNvSpPr>
          <p:nvPr>
            <p:ph type="body" sz="quarter" idx="14"/>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12" name="Text Placeholder 11"/>
          <p:cNvSpPr>
            <a:spLocks noGrp="1"/>
          </p:cNvSpPr>
          <p:nvPr>
            <p:ph type="body" sz="quarter" idx="15"/>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1559735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endParaRPr lang="en-US" dirty="0"/>
          </a:p>
        </p:txBody>
      </p:sp>
    </p:spTree>
    <p:extLst>
      <p:ext uri="{BB962C8B-B14F-4D97-AF65-F5344CB8AC3E}">
        <p14:creationId xmlns:p14="http://schemas.microsoft.com/office/powerpoint/2010/main" val="1594081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endParaRPr lang="en-US" dirty="0"/>
          </a:p>
        </p:txBody>
      </p:sp>
    </p:spTree>
    <p:extLst>
      <p:ext uri="{BB962C8B-B14F-4D97-AF65-F5344CB8AC3E}">
        <p14:creationId xmlns:p14="http://schemas.microsoft.com/office/powerpoint/2010/main" val="1278126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845754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270B8"/>
                </a:solidFill>
              </a:rPr>
              <a:t>Planning: </a:t>
            </a:r>
            <a:r>
              <a:rPr lang="en-US" dirty="0"/>
              <a:t>Co-Planning Roles</a:t>
            </a:r>
            <a:endParaRPr lang="en-US" dirty="0">
              <a:solidFill>
                <a:schemeClr val="accent1"/>
              </a:solidFill>
            </a:endParaRPr>
          </a:p>
        </p:txBody>
      </p:sp>
      <p:sp>
        <p:nvSpPr>
          <p:cNvPr id="6" name="Rectangle 5"/>
          <p:cNvSpPr/>
          <p:nvPr/>
        </p:nvSpPr>
        <p:spPr>
          <a:xfrm>
            <a:off x="357277" y="2553133"/>
            <a:ext cx="166355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Both teachers work together in person to plan the lesson.</a:t>
            </a:r>
          </a:p>
        </p:txBody>
      </p:sp>
      <p:sp>
        <p:nvSpPr>
          <p:cNvPr id="7" name="Rectangle 6"/>
          <p:cNvSpPr/>
          <p:nvPr/>
        </p:nvSpPr>
        <p:spPr>
          <a:xfrm>
            <a:off x="4372431" y="2553132"/>
            <a:ext cx="166420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CAT plans World Knowledge &amp; SET plans Word Knowledge.</a:t>
            </a:r>
          </a:p>
        </p:txBody>
      </p:sp>
      <p:sp>
        <p:nvSpPr>
          <p:cNvPr id="8" name="Rectangle 7"/>
          <p:cNvSpPr/>
          <p:nvPr/>
        </p:nvSpPr>
        <p:spPr>
          <a:xfrm>
            <a:off x="8388236" y="2552845"/>
            <a:ext cx="166420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CAT makes initial lesson and SET modifies as necessary.</a:t>
            </a:r>
          </a:p>
        </p:txBody>
      </p:sp>
      <p:sp>
        <p:nvSpPr>
          <p:cNvPr id="9" name="Rectangle 8"/>
          <p:cNvSpPr/>
          <p:nvPr/>
        </p:nvSpPr>
        <p:spPr>
          <a:xfrm>
            <a:off x="2159746" y="2553134"/>
            <a:ext cx="166355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Both teachers collaborate on Google Docs to plan the lesson.</a:t>
            </a:r>
          </a:p>
        </p:txBody>
      </p:sp>
      <p:sp>
        <p:nvSpPr>
          <p:cNvPr id="10" name="Rectangle 9"/>
          <p:cNvSpPr/>
          <p:nvPr/>
        </p:nvSpPr>
        <p:spPr>
          <a:xfrm>
            <a:off x="6177302" y="2559577"/>
            <a:ext cx="166420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SET plans World Knowledge and CAT plans Word Knowledge.</a:t>
            </a:r>
          </a:p>
        </p:txBody>
      </p:sp>
      <p:sp>
        <p:nvSpPr>
          <p:cNvPr id="11" name="Rectangle 10"/>
          <p:cNvSpPr/>
          <p:nvPr/>
        </p:nvSpPr>
        <p:spPr>
          <a:xfrm>
            <a:off x="10193106" y="2552844"/>
            <a:ext cx="1664208" cy="1058069"/>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a:ea typeface="+mn-ea"/>
                <a:cs typeface="+mn-cs"/>
              </a:rPr>
              <a:t>SET makes initial lesson and CAT modifies as necessary.</a:t>
            </a:r>
          </a:p>
        </p:txBody>
      </p:sp>
      <p:sp>
        <p:nvSpPr>
          <p:cNvPr id="12" name="Rectangle 11"/>
          <p:cNvSpPr/>
          <p:nvPr/>
        </p:nvSpPr>
        <p:spPr>
          <a:xfrm>
            <a:off x="355486" y="1856772"/>
            <a:ext cx="3467818" cy="5758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Tw Cen MT"/>
                <a:ea typeface="+mn-ea"/>
                <a:cs typeface="+mn-cs"/>
              </a:rPr>
              <a:t>Work Together</a:t>
            </a:r>
          </a:p>
        </p:txBody>
      </p:sp>
      <p:sp>
        <p:nvSpPr>
          <p:cNvPr id="13" name="Rectangle 12"/>
          <p:cNvSpPr/>
          <p:nvPr/>
        </p:nvSpPr>
        <p:spPr>
          <a:xfrm>
            <a:off x="4373692" y="1856773"/>
            <a:ext cx="3467818" cy="5758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Tw Cen MT"/>
                <a:ea typeface="+mn-ea"/>
                <a:cs typeface="+mn-cs"/>
              </a:rPr>
              <a:t>Divide and Conquer</a:t>
            </a:r>
          </a:p>
        </p:txBody>
      </p:sp>
      <p:sp>
        <p:nvSpPr>
          <p:cNvPr id="14" name="Rectangle 13"/>
          <p:cNvSpPr/>
          <p:nvPr/>
        </p:nvSpPr>
        <p:spPr>
          <a:xfrm>
            <a:off x="8391899" y="1856773"/>
            <a:ext cx="3467818" cy="5758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Tw Cen MT"/>
                <a:ea typeface="+mn-ea"/>
                <a:cs typeface="+mn-cs"/>
              </a:rPr>
              <a:t>Take the Lead</a:t>
            </a:r>
          </a:p>
        </p:txBody>
      </p:sp>
      <p:graphicFrame>
        <p:nvGraphicFramePr>
          <p:cNvPr id="17" name="Table 16"/>
          <p:cNvGraphicFramePr>
            <a:graphicFrameLocks noGrp="1"/>
          </p:cNvGraphicFramePr>
          <p:nvPr>
            <p:extLst>
              <p:ext uri="{D42A27DB-BD31-4B8C-83A1-F6EECF244321}">
                <p14:modId xmlns:p14="http://schemas.microsoft.com/office/powerpoint/2010/main" val="1301033174"/>
              </p:ext>
            </p:extLst>
          </p:nvPr>
        </p:nvGraphicFramePr>
        <p:xfrm>
          <a:off x="1135882" y="4054415"/>
          <a:ext cx="10082840" cy="2346384"/>
        </p:xfrm>
        <a:graphic>
          <a:graphicData uri="http://schemas.openxmlformats.org/drawingml/2006/table">
            <a:tbl>
              <a:tblPr firstRow="1" bandRow="1">
                <a:tableStyleId>{5C22544A-7EE6-4342-B048-85BDC9FD1C3A}</a:tableStyleId>
              </a:tblPr>
              <a:tblGrid>
                <a:gridCol w="4642154">
                  <a:extLst>
                    <a:ext uri="{9D8B030D-6E8A-4147-A177-3AD203B41FA5}">
                      <a16:colId xmlns:a16="http://schemas.microsoft.com/office/drawing/2014/main" val="20000"/>
                    </a:ext>
                  </a:extLst>
                </a:gridCol>
                <a:gridCol w="1986456">
                  <a:extLst>
                    <a:ext uri="{9D8B030D-6E8A-4147-A177-3AD203B41FA5}">
                      <a16:colId xmlns:a16="http://schemas.microsoft.com/office/drawing/2014/main" val="20001"/>
                    </a:ext>
                  </a:extLst>
                </a:gridCol>
                <a:gridCol w="1727115">
                  <a:extLst>
                    <a:ext uri="{9D8B030D-6E8A-4147-A177-3AD203B41FA5}">
                      <a16:colId xmlns:a16="http://schemas.microsoft.com/office/drawing/2014/main" val="20002"/>
                    </a:ext>
                  </a:extLst>
                </a:gridCol>
                <a:gridCol w="1727115">
                  <a:extLst>
                    <a:ext uri="{9D8B030D-6E8A-4147-A177-3AD203B41FA5}">
                      <a16:colId xmlns:a16="http://schemas.microsoft.com/office/drawing/2014/main" val="20003"/>
                    </a:ext>
                  </a:extLst>
                </a:gridCol>
              </a:tblGrid>
              <a:tr h="391064">
                <a:tc>
                  <a:txBody>
                    <a:bodyPr/>
                    <a:lstStyle/>
                    <a:p>
                      <a:pPr algn="ctr"/>
                      <a:r>
                        <a:rPr lang="en-US" dirty="0"/>
                        <a:t>TASK</a:t>
                      </a:r>
                    </a:p>
                  </a:txBody>
                  <a:tcPr/>
                </a:tc>
                <a:tc>
                  <a:txBody>
                    <a:bodyPr/>
                    <a:lstStyle/>
                    <a:p>
                      <a:pPr algn="ctr"/>
                      <a:r>
                        <a:rPr lang="en-US" dirty="0"/>
                        <a:t>CAT</a:t>
                      </a:r>
                    </a:p>
                  </a:txBody>
                  <a:tcPr/>
                </a:tc>
                <a:tc>
                  <a:txBody>
                    <a:bodyPr/>
                    <a:lstStyle/>
                    <a:p>
                      <a:pPr algn="ctr"/>
                      <a:r>
                        <a:rPr lang="en-US" dirty="0"/>
                        <a:t>SET</a:t>
                      </a:r>
                    </a:p>
                  </a:txBody>
                  <a:tcPr/>
                </a:tc>
                <a:tc>
                  <a:txBody>
                    <a:bodyPr/>
                    <a:lstStyle/>
                    <a:p>
                      <a:pPr algn="ctr"/>
                      <a:r>
                        <a:rPr lang="en-US" dirty="0"/>
                        <a:t>BOTH</a:t>
                      </a:r>
                    </a:p>
                  </a:txBody>
                  <a:tcPr/>
                </a:tc>
                <a:extLst>
                  <a:ext uri="{0D108BD9-81ED-4DB2-BD59-A6C34878D82A}">
                    <a16:rowId xmlns:a16="http://schemas.microsoft.com/office/drawing/2014/main" val="10000"/>
                  </a:ext>
                </a:extLst>
              </a:tr>
              <a:tr h="391064">
                <a:tc>
                  <a:txBody>
                    <a:bodyPr/>
                    <a:lstStyle/>
                    <a:p>
                      <a:r>
                        <a:rPr lang="en-US" dirty="0"/>
                        <a:t>Find</a:t>
                      </a:r>
                      <a:r>
                        <a:rPr lang="en-US" baseline="0" dirty="0"/>
                        <a:t> text</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1"/>
                  </a:ext>
                </a:extLst>
              </a:tr>
              <a:tr h="391064">
                <a:tc>
                  <a:txBody>
                    <a:bodyPr/>
                    <a:lstStyle/>
                    <a:p>
                      <a:r>
                        <a:rPr lang="en-US" dirty="0"/>
                        <a:t>Choose</a:t>
                      </a:r>
                      <a:r>
                        <a:rPr lang="en-US" baseline="0" dirty="0"/>
                        <a:t> World Knowledge concept(s)</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2"/>
                  </a:ext>
                </a:extLst>
              </a:tr>
              <a:tr h="391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Complete</a:t>
                      </a:r>
                      <a:r>
                        <a:rPr lang="en-US" baseline="0" dirty="0"/>
                        <a:t> World Knowledge Slides</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3"/>
                  </a:ext>
                </a:extLst>
              </a:tr>
              <a:tr h="3910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Choose Fast &amp; Focus Words</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4"/>
                  </a:ext>
                </a:extLst>
              </a:tr>
              <a:tr h="391064">
                <a:tc>
                  <a:txBody>
                    <a:bodyPr/>
                    <a:lstStyle/>
                    <a:p>
                      <a:r>
                        <a:rPr lang="en-US" dirty="0"/>
                        <a:t>Complete Word Knowledge Slides</a:t>
                      </a:r>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77035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42" presetClass="path" presetSubtype="0" accel="50000" decel="50000" fill="hold" grpId="1" nodeType="withEffect">
                                  <p:stCondLst>
                                    <p:cond delay="0"/>
                                  </p:stCondLst>
                                  <p:childTnLst>
                                    <p:animMotion origin="layout" path="M -2.91667E-6 -4.44444E-6 L -2.91667E-6 0.25 " pathEditMode="relative" rAng="0" ptsTypes="AA">
                                      <p:cBhvr>
                                        <p:cTn id="9" dur="2000" fill="hold"/>
                                        <p:tgtEl>
                                          <p:spTgt spid="6"/>
                                        </p:tgtEl>
                                        <p:attrNameLst>
                                          <p:attrName>ppt_x</p:attrName>
                                          <p:attrName>ppt_y</p:attrName>
                                        </p:attrNameLst>
                                      </p:cBhvr>
                                      <p:rCtr x="0" y="12500"/>
                                    </p:animMotion>
                                  </p:childTnLst>
                                </p:cTn>
                              </p:par>
                              <p:par>
                                <p:cTn id="10" presetID="10"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2000"/>
                                        <p:tgtEl>
                                          <p:spTgt spid="9"/>
                                        </p:tgtEl>
                                      </p:cBhvr>
                                    </p:animEffect>
                                  </p:childTnLst>
                                </p:cTn>
                              </p:par>
                              <p:par>
                                <p:cTn id="13" presetID="42" presetClass="path" presetSubtype="0" accel="50000" decel="50000" fill="hold" grpId="1" nodeType="withEffect">
                                  <p:stCondLst>
                                    <p:cond delay="0"/>
                                  </p:stCondLst>
                                  <p:childTnLst>
                                    <p:animMotion origin="layout" path="M -2.29167E-6 -4.44444E-6 L -2.29167E-6 0.25 " pathEditMode="relative" rAng="0" ptsTypes="AA">
                                      <p:cBhvr>
                                        <p:cTn id="14" dur="2000" fill="hold"/>
                                        <p:tgtEl>
                                          <p:spTgt spid="9"/>
                                        </p:tgtEl>
                                        <p:attrNameLst>
                                          <p:attrName>ppt_x</p:attrName>
                                          <p:attrName>ppt_y</p:attrName>
                                        </p:attrNameLst>
                                      </p:cBhvr>
                                      <p:rCtr x="0" y="12500"/>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2000"/>
                                        <p:tgtEl>
                                          <p:spTgt spid="7"/>
                                        </p:tgtEl>
                                      </p:cBhvr>
                                    </p:animEffect>
                                  </p:childTnLst>
                                </p:cTn>
                              </p:par>
                              <p:par>
                                <p:cTn id="20" presetID="42" presetClass="path" presetSubtype="0" accel="50000" decel="50000" fill="hold" grpId="1" nodeType="withEffect">
                                  <p:stCondLst>
                                    <p:cond delay="0"/>
                                  </p:stCondLst>
                                  <p:childTnLst>
                                    <p:animMotion origin="layout" path="M 3.125E-6 -4.44444E-6 L 3.125E-6 0.25 " pathEditMode="relative" rAng="0" ptsTypes="AA">
                                      <p:cBhvr>
                                        <p:cTn id="21" dur="2000" fill="hold"/>
                                        <p:tgtEl>
                                          <p:spTgt spid="7"/>
                                        </p:tgtEl>
                                        <p:attrNameLst>
                                          <p:attrName>ppt_x</p:attrName>
                                          <p:attrName>ppt_y</p:attrName>
                                        </p:attrNameLst>
                                      </p:cBhvr>
                                      <p:rCtr x="0" y="12500"/>
                                    </p:animMotion>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2000"/>
                                        <p:tgtEl>
                                          <p:spTgt spid="10"/>
                                        </p:tgtEl>
                                      </p:cBhvr>
                                    </p:animEffect>
                                  </p:childTnLst>
                                </p:cTn>
                              </p:par>
                              <p:par>
                                <p:cTn id="25" presetID="42" presetClass="path" presetSubtype="0" accel="50000" decel="50000" fill="hold" grpId="1" nodeType="withEffect">
                                  <p:stCondLst>
                                    <p:cond delay="0"/>
                                  </p:stCondLst>
                                  <p:childTnLst>
                                    <p:animMotion origin="layout" path="M 3.125E-6 -4.44444E-6 L 3.125E-6 0.25 " pathEditMode="relative" rAng="0" ptsTypes="AA">
                                      <p:cBhvr>
                                        <p:cTn id="26" dur="2000" fill="hold"/>
                                        <p:tgtEl>
                                          <p:spTgt spid="10"/>
                                        </p:tgtEl>
                                        <p:attrNameLst>
                                          <p:attrName>ppt_x</p:attrName>
                                          <p:attrName>ppt_y</p:attrName>
                                        </p:attrNameLst>
                                      </p:cBhvr>
                                      <p:rCtr x="0" y="12500"/>
                                    </p:animMotion>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2000"/>
                                        <p:tgtEl>
                                          <p:spTgt spid="8"/>
                                        </p:tgtEl>
                                      </p:cBhvr>
                                    </p:animEffect>
                                  </p:childTnLst>
                                </p:cTn>
                              </p:par>
                              <p:par>
                                <p:cTn id="32" presetID="42" presetClass="path" presetSubtype="0" accel="50000" decel="50000" fill="hold" grpId="1" nodeType="withEffect">
                                  <p:stCondLst>
                                    <p:cond delay="0"/>
                                  </p:stCondLst>
                                  <p:childTnLst>
                                    <p:animMotion origin="layout" path="M 8.33333E-7 -4.44444E-6 L 8.33333E-7 0.25 " pathEditMode="relative" rAng="0" ptsTypes="AA">
                                      <p:cBhvr>
                                        <p:cTn id="33" dur="2000" fill="hold"/>
                                        <p:tgtEl>
                                          <p:spTgt spid="8"/>
                                        </p:tgtEl>
                                        <p:attrNameLst>
                                          <p:attrName>ppt_x</p:attrName>
                                          <p:attrName>ppt_y</p:attrName>
                                        </p:attrNameLst>
                                      </p:cBhvr>
                                      <p:rCtr x="0" y="12500"/>
                                    </p:animMotion>
                                  </p:childTnLst>
                                </p:cTn>
                              </p:par>
                              <p:par>
                                <p:cTn id="34" presetID="10"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2000"/>
                                        <p:tgtEl>
                                          <p:spTgt spid="11"/>
                                        </p:tgtEl>
                                      </p:cBhvr>
                                    </p:animEffect>
                                  </p:childTnLst>
                                </p:cTn>
                              </p:par>
                              <p:par>
                                <p:cTn id="37" presetID="42" presetClass="path" presetSubtype="0" accel="50000" decel="50000" fill="hold" grpId="1" nodeType="withEffect">
                                  <p:stCondLst>
                                    <p:cond delay="0"/>
                                  </p:stCondLst>
                                  <p:childTnLst>
                                    <p:animMotion origin="layout" path="M 8.33333E-7 -4.44444E-6 L 8.33333E-7 0.25 " pathEditMode="relative" rAng="0" ptsTypes="AA">
                                      <p:cBhvr>
                                        <p:cTn id="38" dur="2000" fill="hold"/>
                                        <p:tgtEl>
                                          <p:spTgt spid="11"/>
                                        </p:tgtEl>
                                        <p:attrNameLst>
                                          <p:attrName>ppt_x</p:attrName>
                                          <p:attrName>ppt_y</p:attrName>
                                        </p:attrNameLst>
                                      </p:cBhvr>
                                      <p:rCtr x="0" y="12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9" grpId="1" animBg="1"/>
      <p:bldP spid="10" grpId="0" animBg="1"/>
      <p:bldP spid="10" grpId="1" animBg="1"/>
      <p:bldP spid="11" grpId="0" animBg="1"/>
      <p:bldP spid="11" grpId="1"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solidFill>
                  <a:srgbClr val="1270B8"/>
                </a:solidFill>
              </a:rPr>
              <a:t>Planning: </a:t>
            </a:r>
            <a:r>
              <a:rPr lang="en-US" dirty="0"/>
              <a:t>Co-Teaching Roles</a:t>
            </a:r>
          </a:p>
        </p:txBody>
      </p:sp>
      <p:sp>
        <p:nvSpPr>
          <p:cNvPr id="5" name="Rectangle 4"/>
          <p:cNvSpPr/>
          <p:nvPr/>
        </p:nvSpPr>
        <p:spPr>
          <a:xfrm>
            <a:off x="1966521" y="2619932"/>
            <a:ext cx="1934295" cy="162717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Tw Cen MT"/>
                <a:ea typeface="+mn-ea"/>
                <a:cs typeface="+mn-cs"/>
              </a:rPr>
              <a:t>Both teachers take turns explaining concepts and words.</a:t>
            </a:r>
          </a:p>
        </p:txBody>
      </p:sp>
      <p:sp>
        <p:nvSpPr>
          <p:cNvPr id="6" name="Rectangle 5"/>
          <p:cNvSpPr/>
          <p:nvPr/>
        </p:nvSpPr>
        <p:spPr>
          <a:xfrm>
            <a:off x="6125240" y="2619933"/>
            <a:ext cx="1934295" cy="162717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Tw Cen MT"/>
                <a:ea typeface="+mn-ea"/>
                <a:cs typeface="+mn-cs"/>
              </a:rPr>
              <a:t>CAT presents World Knowledge and SET presents Word Knowledge. </a:t>
            </a:r>
          </a:p>
        </p:txBody>
      </p:sp>
      <p:sp>
        <p:nvSpPr>
          <p:cNvPr id="7" name="Rectangle 6"/>
          <p:cNvSpPr/>
          <p:nvPr/>
        </p:nvSpPr>
        <p:spPr>
          <a:xfrm>
            <a:off x="8195782" y="2619933"/>
            <a:ext cx="1934295" cy="1627173"/>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1" indent="0" algn="ctr"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Tw Cen MT"/>
                <a:ea typeface="+mn-ea"/>
                <a:cs typeface="+mn-cs"/>
              </a:rPr>
              <a:t>One teacher takes the lead and the other teacher “jumps in” throughout. </a:t>
            </a:r>
          </a:p>
        </p:txBody>
      </p:sp>
      <p:sp>
        <p:nvSpPr>
          <p:cNvPr id="8" name="Rectangle 7"/>
          <p:cNvSpPr/>
          <p:nvPr/>
        </p:nvSpPr>
        <p:spPr>
          <a:xfrm>
            <a:off x="6125240" y="1860252"/>
            <a:ext cx="4141085" cy="6132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white"/>
                </a:solidFill>
                <a:effectLst/>
                <a:uLnTx/>
                <a:uFillTx/>
                <a:latin typeface="Tw Cen MT"/>
                <a:ea typeface="+mn-ea"/>
                <a:cs typeface="+mn-cs"/>
              </a:rPr>
              <a:t>One-Teach, One-Monitor</a:t>
            </a:r>
          </a:p>
        </p:txBody>
      </p:sp>
      <p:sp>
        <p:nvSpPr>
          <p:cNvPr id="9" name="Rectangle 8"/>
          <p:cNvSpPr/>
          <p:nvPr/>
        </p:nvSpPr>
        <p:spPr>
          <a:xfrm>
            <a:off x="1966521" y="1860252"/>
            <a:ext cx="1934296" cy="61324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white"/>
                </a:solidFill>
                <a:effectLst/>
                <a:uLnTx/>
                <a:uFillTx/>
                <a:latin typeface="Tw Cen MT"/>
                <a:ea typeface="+mn-ea"/>
                <a:cs typeface="+mn-cs"/>
              </a:rPr>
              <a:t>Team Teaching</a:t>
            </a:r>
          </a:p>
        </p:txBody>
      </p:sp>
      <p:graphicFrame>
        <p:nvGraphicFramePr>
          <p:cNvPr id="11" name="Table 10"/>
          <p:cNvGraphicFramePr>
            <a:graphicFrameLocks noGrp="1"/>
          </p:cNvGraphicFramePr>
          <p:nvPr>
            <p:extLst>
              <p:ext uri="{D42A27DB-BD31-4B8C-83A1-F6EECF244321}">
                <p14:modId xmlns:p14="http://schemas.microsoft.com/office/powerpoint/2010/main" val="1231642020"/>
              </p:ext>
            </p:extLst>
          </p:nvPr>
        </p:nvGraphicFramePr>
        <p:xfrm>
          <a:off x="1673525" y="4727275"/>
          <a:ext cx="9000111" cy="1450740"/>
        </p:xfrm>
        <a:graphic>
          <a:graphicData uri="http://schemas.openxmlformats.org/drawingml/2006/table">
            <a:tbl>
              <a:tblPr firstRow="1" bandRow="1">
                <a:tableStyleId>{5C22544A-7EE6-4342-B048-85BDC9FD1C3A}</a:tableStyleId>
              </a:tblPr>
              <a:tblGrid>
                <a:gridCol w="3209026">
                  <a:extLst>
                    <a:ext uri="{9D8B030D-6E8A-4147-A177-3AD203B41FA5}">
                      <a16:colId xmlns:a16="http://schemas.microsoft.com/office/drawing/2014/main" val="20000"/>
                    </a:ext>
                  </a:extLst>
                </a:gridCol>
                <a:gridCol w="1929384">
                  <a:extLst>
                    <a:ext uri="{9D8B030D-6E8A-4147-A177-3AD203B41FA5}">
                      <a16:colId xmlns:a16="http://schemas.microsoft.com/office/drawing/2014/main" val="20001"/>
                    </a:ext>
                  </a:extLst>
                </a:gridCol>
                <a:gridCol w="1932317">
                  <a:extLst>
                    <a:ext uri="{9D8B030D-6E8A-4147-A177-3AD203B41FA5}">
                      <a16:colId xmlns:a16="http://schemas.microsoft.com/office/drawing/2014/main" val="20002"/>
                    </a:ext>
                  </a:extLst>
                </a:gridCol>
                <a:gridCol w="1929384">
                  <a:extLst>
                    <a:ext uri="{9D8B030D-6E8A-4147-A177-3AD203B41FA5}">
                      <a16:colId xmlns:a16="http://schemas.microsoft.com/office/drawing/2014/main" val="20003"/>
                    </a:ext>
                  </a:extLst>
                </a:gridCol>
              </a:tblGrid>
              <a:tr h="483580">
                <a:tc>
                  <a:txBody>
                    <a:bodyPr/>
                    <a:lstStyle/>
                    <a:p>
                      <a:pPr algn="ctr"/>
                      <a:r>
                        <a:rPr lang="en-US" dirty="0"/>
                        <a:t>COMPONENT</a:t>
                      </a:r>
                    </a:p>
                  </a:txBody>
                  <a:tcPr/>
                </a:tc>
                <a:tc>
                  <a:txBody>
                    <a:bodyPr/>
                    <a:lstStyle/>
                    <a:p>
                      <a:pPr algn="ctr"/>
                      <a:r>
                        <a:rPr lang="en-US" dirty="0"/>
                        <a:t>CAT</a:t>
                      </a:r>
                    </a:p>
                  </a:txBody>
                  <a:tcPr/>
                </a:tc>
                <a:tc>
                  <a:txBody>
                    <a:bodyPr/>
                    <a:lstStyle/>
                    <a:p>
                      <a:pPr algn="ctr"/>
                      <a:r>
                        <a:rPr lang="en-US" dirty="0"/>
                        <a:t>SET</a:t>
                      </a:r>
                    </a:p>
                  </a:txBody>
                  <a:tcPr/>
                </a:tc>
                <a:tc>
                  <a:txBody>
                    <a:bodyPr/>
                    <a:lstStyle/>
                    <a:p>
                      <a:pPr algn="ctr"/>
                      <a:r>
                        <a:rPr lang="en-US" dirty="0"/>
                        <a:t>BOTH</a:t>
                      </a:r>
                    </a:p>
                  </a:txBody>
                  <a:tcPr/>
                </a:tc>
                <a:extLst>
                  <a:ext uri="{0D108BD9-81ED-4DB2-BD59-A6C34878D82A}">
                    <a16:rowId xmlns:a16="http://schemas.microsoft.com/office/drawing/2014/main" val="10000"/>
                  </a:ext>
                </a:extLst>
              </a:tr>
              <a:tr h="483580">
                <a:tc>
                  <a:txBody>
                    <a:bodyPr/>
                    <a:lstStyle/>
                    <a:p>
                      <a:r>
                        <a:rPr lang="en-US" baseline="0" dirty="0"/>
                        <a:t>World Knowledge</a:t>
                      </a:r>
                      <a:endParaRPr lang="en-US" dirty="0"/>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1"/>
                  </a:ext>
                </a:extLst>
              </a:tr>
              <a:tr h="483580">
                <a:tc>
                  <a:txBody>
                    <a:bodyPr/>
                    <a:lstStyle/>
                    <a:p>
                      <a:r>
                        <a:rPr lang="en-US" dirty="0"/>
                        <a:t>Word Knowledge</a:t>
                      </a:r>
                    </a:p>
                  </a:txBody>
                  <a:tcPr anchor="ctr"/>
                </a:tc>
                <a:tc>
                  <a:txBody>
                    <a:bodyPr/>
                    <a:lstStyle/>
                    <a:p>
                      <a:endParaRPr lang="en-US" dirty="0"/>
                    </a:p>
                  </a:txBody>
                  <a:tcPr anchor="ctr"/>
                </a:tc>
                <a:tc>
                  <a:txBody>
                    <a:bodyPr/>
                    <a:lstStyle/>
                    <a:p>
                      <a:endParaRPr lang="en-US" dirty="0"/>
                    </a:p>
                  </a:txBody>
                  <a:tcPr anchor="ctr"/>
                </a:tc>
                <a:tc>
                  <a:txBody>
                    <a:bodyPr/>
                    <a:lstStyle/>
                    <a:p>
                      <a:endParaRPr lang="en-US" dirty="0"/>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8114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079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301653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endParaRPr lang="en-US" dirty="0"/>
          </a:p>
        </p:txBody>
      </p:sp>
    </p:spTree>
    <p:extLst>
      <p:ext uri="{BB962C8B-B14F-4D97-AF65-F5344CB8AC3E}">
        <p14:creationId xmlns:p14="http://schemas.microsoft.com/office/powerpoint/2010/main" val="141386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endParaRPr lang="en-US" dirty="0"/>
          </a:p>
        </p:txBody>
      </p:sp>
    </p:spTree>
    <p:extLst>
      <p:ext uri="{BB962C8B-B14F-4D97-AF65-F5344CB8AC3E}">
        <p14:creationId xmlns:p14="http://schemas.microsoft.com/office/powerpoint/2010/main" val="994401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endParaRPr lang="en-US" dirty="0"/>
          </a:p>
        </p:txBody>
      </p:sp>
    </p:spTree>
    <p:extLst>
      <p:ext uri="{BB962C8B-B14F-4D97-AF65-F5344CB8AC3E}">
        <p14:creationId xmlns:p14="http://schemas.microsoft.com/office/powerpoint/2010/main" val="753956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p:sp>
      <p:sp>
        <p:nvSpPr>
          <p:cNvPr id="11" name="Text Placeholder 10"/>
          <p:cNvSpPr>
            <a:spLocks noGrp="1"/>
          </p:cNvSpPr>
          <p:nvPr>
            <p:ph type="body" sz="quarter" idx="14"/>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12" name="Text Placeholder 11"/>
          <p:cNvSpPr>
            <a:spLocks noGrp="1"/>
          </p:cNvSpPr>
          <p:nvPr>
            <p:ph type="body" sz="quarter" idx="15"/>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13" name="Title 12"/>
          <p:cNvSpPr>
            <a:spLocks noGrp="1"/>
          </p:cNvSpPr>
          <p:nvPr>
            <p:ph type="title"/>
          </p:nvPr>
        </p:nvSpPr>
        <p:spPr/>
        <p:txBody>
          <a:bodyPr/>
          <a:lstStyle/>
          <a:p>
            <a:endParaRPr lang="en-US" dirty="0"/>
          </a:p>
        </p:txBody>
      </p:sp>
    </p:spTree>
    <p:extLst>
      <p:ext uri="{BB962C8B-B14F-4D97-AF65-F5344CB8AC3E}">
        <p14:creationId xmlns:p14="http://schemas.microsoft.com/office/powerpoint/2010/main" val="2544690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1691</TotalTime>
  <Words>2680</Words>
  <Application>Microsoft Office PowerPoint</Application>
  <PresentationFormat>Widescreen</PresentationFormat>
  <Paragraphs>222</Paragraphs>
  <Slides>13</Slides>
  <Notes>13</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Georgia</vt:lpstr>
      <vt:lpstr>Tw Cen MT</vt:lpstr>
      <vt:lpstr>Wingdings</vt:lpstr>
      <vt:lpstr>Office Theme</vt:lpstr>
      <vt:lpstr>Planning: Text Selection Criteria</vt:lpstr>
      <vt:lpstr>Planning: Co-Planning Roles</vt:lpstr>
      <vt:lpstr>Planning: Co-Teaching Roles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 the Gist</dc:title>
  <dc:creator>Marney Pollack</dc:creator>
  <cp:lastModifiedBy>Devin Kearns</cp:lastModifiedBy>
  <cp:revision>137</cp:revision>
  <cp:lastPrinted>2020-08-10T23:53:58Z</cp:lastPrinted>
  <dcterms:created xsi:type="dcterms:W3CDTF">2016-10-27T15:20:20Z</dcterms:created>
  <dcterms:modified xsi:type="dcterms:W3CDTF">2020-08-10T23:54:05Z</dcterms:modified>
</cp:coreProperties>
</file>