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ink/ink2.xml" ContentType="application/inkml+xml"/>
  <Override PartName="/ppt/ink/ink3.xml" ContentType="application/inkml+xml"/>
  <Override PartName="/ppt/notesSlides/notesSlide3.xml" ContentType="application/vnd.openxmlformats-officedocument.presentationml.notesSlide+xml"/>
  <Override PartName="/ppt/ink/ink4.xml" ContentType="application/inkml+xml"/>
  <Override PartName="/ppt/ink/ink5.xml" ContentType="application/inkml+xml"/>
  <Override PartName="/ppt/ink/ink6.xml" ContentType="application/inkml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963" r:id="rId4"/>
    <p:sldId id="964" r:id="rId5"/>
    <p:sldId id="965" r:id="rId6"/>
    <p:sldId id="419" r:id="rId7"/>
    <p:sldId id="612" r:id="rId8"/>
    <p:sldId id="613" r:id="rId9"/>
    <p:sldId id="620" r:id="rId10"/>
    <p:sldId id="966" r:id="rId11"/>
    <p:sldId id="968" r:id="rId12"/>
    <p:sldId id="969" r:id="rId13"/>
    <p:sldId id="97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 Ghanem, Reem" initials="AGR" lastIdx="14" clrIdx="0">
    <p:extLst>
      <p:ext uri="{19B8F6BF-5375-455C-9EA6-DF929625EA0E}">
        <p15:presenceInfo xmlns:p15="http://schemas.microsoft.com/office/powerpoint/2012/main" userId="S::reem.al_ghanem@uconn.edu::f1dabe4f-f35e-4d81-9476-fd1be0191cd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F2FF"/>
    <a:srgbClr val="00FDFF"/>
    <a:srgbClr val="CD6F5A"/>
    <a:srgbClr val="F8866B"/>
    <a:srgbClr val="F8B7A7"/>
    <a:srgbClr val="FFFD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3" autoAdjust="0"/>
    <p:restoredTop sz="85733" autoAdjust="0"/>
  </p:normalViewPr>
  <p:slideViewPr>
    <p:cSldViewPr snapToGrid="0" snapToObjects="1">
      <p:cViewPr>
        <p:scale>
          <a:sx n="85" d="100"/>
          <a:sy n="85" d="100"/>
        </p:scale>
        <p:origin x="309" y="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9-18T02:17:19.355"/>
    </inkml:context>
    <inkml:brush xml:id="br0">
      <inkml:brushProperty name="width" value="0.09333" units="cm"/>
      <inkml:brushProperty name="height" value="0.09333" units="cm"/>
      <inkml:brushProperty name="color" value="#FF8000"/>
      <inkml:brushProperty name="fitToCurve" value="1"/>
    </inkml:brush>
  </inkml:definitions>
  <inkml:trace contextRef="#ctx0" brushRef="#br0">906 49 168 0,'14'-6'63'0,"-14"1"-34"0,0 1-34 0,0 0 10 15,-3-2-5-15,-8 1 0 0,-6-5-3 16,0-1 2-16,-4 1 1 16,-6 6-3-16,-5 8 2 0,-2 6 1 15,-18 16 2-15,7 4 8 16,-3 10 5-16,3 15-5 16,-4 2-1-16,1-2 4 15,3 1 1 1,3-1-7-16,5 11-2 0,1 9-1 15,6 0 0-15,2 5 0 16,7 3 2-16,7 23-1 16,8-6 0-16,9 6-3 15,4 15 1-15,7 0-2 16,7 6-1-16,6 13 7 16,0 8 5-16,5 22-6 0,-1 2-1 15,0 15 3-15,-3-6 3 16,3 15-6-16,-4 1-1 15,-6-4 0-15,-14-12 2 16,-7-9-3-16,-7-16 0 16,-7-9-3-16,-6-27-3 15,-8-13-1-15,-6-16 3 0,-1-10 0 16,-3-11 3-16,0-9-1 16,-1-10-1-16,-2-6 1 15,3 6-1-15,-3-2 0 16,6-4 0-16,7-4 0 0,4 5 2 15,7-6 5-15,3-5 4 32,4 1-2-32,3-7 2 0,0-3-4 15,3-7 1-15,4 2-3 16,0-4 0-16,0-9-6 16,0 3 1-16,0-6 2 15,0-5 3-15,0 0-4 16,0-5-1-16,0-6-2 15,0-3 0-15,0-1 2 0,0-6 0 16,4 6 0-16,6 0 0 16,-3 4 0-16,0 1 0 15,0 1-3-15,11 3 2 16,-5 2 3 0,4 4-1-16,1 0 2 15,-1 4-4 1,4 2 0-16,0-2 1 15,3 7 2-15,-4-1-1 16,8 1 2-16,-3 4-2 16,-1 9-1-16,-3 7 3 15,-1 18 0-15,-6 13-4 16,-3 14-1-16,-2 15 1 0,-1 24 0 16,-5 23-4-16,1 12 1 0,-8-3 2 15,4 14 1-15,-7 7 1 16,3 14 2-16,-5 8-1 15,5 12-1-15,-3-4 1 16,7 8 1-16,0 1-1 16,0 10-1-16,7-6 1 15,3 17 1-15,4-1-1 0,3 20-1 16,8 0 1-16,16 1-1 16,11 5 6-16,14-6 4 15,6-5 1-15,11-5 3 16,24-15-1-16,1-36 2 15,-5-34-6-15,4-31-1 16,4-40-2 0,0-26 1-16,-7-19-6 15,-18-11-1-15,-13-10 2 16,-8-6 1-16,-16-3-1 16,-4-6-2-16,-14-6-4 15,-7-3 0-15,-6-16 0 16,-8 4-1-16,-7-9 4 0,-3 0 0 15,0 5 1-15,0 0 0 0,0 5 0 16,0 3 0-16,0 3 0 16,0 3 2-16,0 7-1 15,4-1-1-15,-4 5-13 16,7 5-4-16,-1-1-35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6-09-22T14:36:10.784"/>
    </inkml:context>
    <inkml:brush xml:id="br0">
      <inkml:brushProperty name="width" value="0.09333" units="cm"/>
      <inkml:brushProperty name="height" value="0.09333" units="cm"/>
      <inkml:brushProperty name="color" value="#F49D00"/>
      <inkml:brushProperty name="fitToCurve" value="1"/>
    </inkml:brush>
  </inkml:definitions>
  <inkml:trace contextRef="#ctx0" brushRef="#br0">418 0 136 0,'52'26'52'0,"-32"-4"-28"0,19 21-24 0,-8-20 10 16,10 18 5-16,4 3 4 16,3 3-9-16,1 12-3 0,7 8-5 15,2-2-4-15,1 11 1 0,13 17-1 16,-2-5 0-16,1 0 2 15,-12 7 0-15,0-7 0 16,-14-4 2-16,4 5-1 16,-15-2-1-16,1-2-2 0,-5 0-1 31,-12-1 2-31,3-3 0 0,-11 0 1 16,-6-4 0-16,-4 10-3 15,-11-6 2-15,-3-4 1 16,4 11 0-16,-8-3 0 15,-2-4 2-15,-5-1-1 16,1 7-1-16,0 5-2 16,3 0 1-16,-13 14 10 0,13-3 3 15,7 3-5-15,14 8-2 16,7-4-3-16,7 11 1 16,4 1-2-16,12-5-1 15,5 11 5-15,3-6 1 16,11-2 11-16,16-6 6 15,4-11-3 1,-3-7-2-16,17 13-6 16,-7-9 0-16,-7-13-7 15,-7-6-3-15,-6-7-1 16,-7-12-1-16,-12-11-3 0,8-7 0 16,-17-11-1-16,-18-11 0 15,-10-7 3 1,0-4 0-16,-10-3 1 0,-1-8 0 15,5-5 0-15,-5 2 0 16,1-4 0-16,0-1 0 16,10 0 0-16,-4 2 6 15,4 3 6-15,0-1-4 16,4-1-2-16,-4 2-3 16,0-1-3-16,0 0-2 0,0 1 1 15,0 0-1-15,0 3 0 31,-4 0 2-31,-3 0 0 16,7 0 0-16,-10 3 0 16,6-3-3-16,-6 3 2 15,-4 8-1-15,1 7 0 16,-8 5 2-16,-3 0 2 0,3 2-3 16,-14 4 0-16,1 4 3 15,2 4 1-15,-9 6-4 16,-8 13 1-16,15 3 2 15,10 10 1-15,24 16-4 0,14 13 1 16,6 24 2-16,4-1 1 16,11 19 3-16,0 13 3 0,-1 20-2 15,1 14-2-15,-7 7-5 16,6 16 0-16,-10 10 0 16,-10 10 0-16,4 5 0 15,-15-11 0-15,-3-4 0 16,-11 0 0-16,-6-18-3 31,-7 4 2-31,-11-23 5 0,-16-15 5 16,-22-10 6-16,-10-22 3 15,-4-18-5-15,-6-23-3 16,-31-25-3-16,2-16 0 16,-5-16-4-16,6-24-2 15,-17-21 0-15,7-15 1 16,3-7-1-16,10-12-1 0,0-3 1 15,8-3-1-15,20-1 2 16,11 3 1-16,20 12-1 16,17 7 1-16,11 8 9 15,10 7 4-15,8 5-5 16,13 2-4-16,7 4-4 0,-1 4 0 31,12 2-4-31,-4 5 0 0,10 1 1 16,-4 2 0-16,5 4-18 15,-8-3-5-15,0 3-16 16,-3 4-5-16,-4 8-53 16,-16 7-25-16,27 7 15 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6-09-22T14:43:07.505"/>
    </inkml:context>
    <inkml:brush xml:id="br0">
      <inkml:brushProperty name="width" value="0.09333" units="cm"/>
      <inkml:brushProperty name="height" value="0.09333" units="cm"/>
      <inkml:brushProperty name="color" value="#F49C00"/>
      <inkml:brushProperty name="fitToCurve" value="1"/>
    </inkml:brush>
  </inkml:definitions>
  <inkml:trace contextRef="#ctx0" brushRef="#br0">3544 270 188 0,'33'18'71'0,"-28"-14"-38"0,-1-4-39 0,-4 0 14 0,0-4-7 15,-4-1 2-15,-10-8-7 16,0-6 1-16,-9 1 1 15,-6-10 1-15,-3 0 3 0,0-9-1 16,0 5 2-16,-6 10 0 0,-4-2 3 16,-9 5 3-16,0 6 2 15,-19-2-5-15,-4 7-4 16,5 3-1-16,4 5 1 16,5 0-1-16,-5 19 2 15,9 12 0-15,5 6 3 0,5 6 6 31,8 2 4-31,6 24-2 16,9 4 2-16,4 15-3 0,5 28 0 16,10 8 1-16,-1 23 4 15,5 0-8-15,-5 29-1 16,-4-7-5-16,-5 7-1 16,-5-2-3-16,-9-17-1 15,-32-1 1-15,-5-13 0 0,-9-19 0 16,-9-16 0-16,-15-12 4 15,-18-18 5-15,-18-19-5 16,-1-8 0-16,-4-5 0 16,-1-24 0-16,-17-3-2 15,4-14 1-15,9-5-2 16,4 0-1-16,11 0 7 0,4-5 5 16,8 5-6-16,15 0-1 15,19 0 6-15,13 0 2 16,15 0 0-16,8 5 2 15,15 5-2-15,4-1 2 0,10 0-4 16,3-1 1-16,11 3-7 31,-1-8-1-31,5 7-2 16,0-10 1-16,5 0-2 0,-1 0-1 16,6 0 1-16,-10 0 1 15,0 0-3-15,5-5 0 16,-1-9 1-16,-4 5 0 15,0 0-3-15,0-1 2 16,-4 1 1-16,4 0 0 0,0 0 0 16,0-1 2-16,0 1-3 15,0 0 0-15,0 5 1 16,0-1 0-16,0 1 0 16,0 0 0-16,0 4 0 15,0 0 0-15,0-5 0 16,0 5 2-1,0 0-1-15,0 0-1 16,0 0-2-16,0 0-1 16,8 0 2-16,2 5 2 15,-1-1 2-15,10 5 1 0,9-5-7 16,0 1 0-16,-1-1 3 16,6 15 2-16,9-5 0 15,0-1 1-15,4 10-7 16,14-4-1-16,5-1-3 15,10-4 0-15,27 5 0 0,8-1 2 16,11 5 2-16,0 5-1 16,9 4 4-16,9 9 2 15,-4 14-2-15,-10 14 0 16,-4 9 1-16,-10-3 0 0,-9 8 0 16,9 4 0-16,-13 5-3 15,-14-5 2-15,-15 19-1 16,-13-4 0-16,-19-2 2 15,-14 11 0-15,-14-10-3 16,-23 6 0-16,-18 8 2 16,-10 5 2-1,-9 3-2-15,-10 16 0 16,-7 13 1-16,-2 18 2 16,0-4-3-16,9 18 0 15,10 14 3-15,15 13 3 16,12 15 2-16,24 0 1 15,24 22 4-15,18 6 3 0,22 3 7 16,20 10 6-16,36-5 0 16,10-17 1-16,0 8-10 15,-4-41-4-15,-16-29-8 0,7-32-5 16,-15-31-1-16,-14-27-1 16,-13-29-3-16,-11-18 0 15,-13-13-7-15,-4-10-4 16,-10-6 5-1,-5-11-1 1,-4-6 1-16,-5 0 3 16,-4 13-2-1,-5 2 3-15,0-2-6 16,-5 1-3-16,-4 5-8 16,0-2-3-16,-5 2-14 15,0 4-5-15,-5 0-31 0,0 0-15 16,-4 0-47-1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6-09-22T14:36:10.784"/>
    </inkml:context>
    <inkml:brush xml:id="br0">
      <inkml:brushProperty name="width" value="0.09333" units="cm"/>
      <inkml:brushProperty name="height" value="0.09333" units="cm"/>
      <inkml:brushProperty name="color" value="#F49D00"/>
      <inkml:brushProperty name="fitToCurve" value="1"/>
    </inkml:brush>
  </inkml:definitions>
  <inkml:trace contextRef="#ctx0" brushRef="#br0">418 0 136 0,'52'26'52'0,"-32"-4"-28"0,19 21-24 0,-8-20 10 16,10 18 5-16,4 3 4 16,3 3-9-16,1 12-3 0,7 8-5 15,2-2-4-15,1 11 1 0,13 17-1 16,-2-5 0-16,1 0 2 15,-12 7 0-15,0-7 0 16,-14-4 2-16,4 5-1 16,-15-2-1-16,1-2-2 0,-5 0-1 31,-12-1 2-31,3-3 0 0,-11 0 1 16,-6-4 0-16,-4 10-3 15,-11-6 2-15,-3-4 1 16,4 11 0-16,-8-3 0 15,-2-4 2-15,-5-1-1 16,1 7-1-16,0 5-2 16,3 0 1-16,-13 14 10 0,13-3 3 15,7 3-5-15,14 8-2 16,7-4-3-16,7 11 1 16,4 1-2-16,12-5-1 15,5 11 5-15,3-6 1 16,11-2 11-16,16-6 6 15,4-11-3 1,-3-7-2-16,17 13-6 16,-7-9 0-16,-7-13-7 15,-7-6-3-15,-6-7-1 16,-7-12-1-16,-12-11-3 0,8-7 0 16,-17-11-1-16,-18-11 0 15,-10-7 3 1,0-4 0-16,-10-3 1 0,-1-8 0 15,5-5 0-15,-5 2 0 16,1-4 0-16,0-1 0 16,10 0 0-16,-4 2 6 15,4 3 6-15,0-1-4 16,4-1-2-16,-4 2-3 16,0-1-3-16,0 0-2 0,0 1 1 15,0 0-1-15,0 3 0 31,-4 0 2-31,-3 0 0 16,7 0 0-16,-10 3 0 16,6-3-3-16,-6 3 2 15,-4 8-1-15,1 7 0 16,-8 5 2-16,-3 0 2 0,3 2-3 16,-14 4 0-16,1 4 3 15,2 4 1-15,-9 6-4 16,-8 13 1-16,15 3 2 15,10 10 1-15,24 16-4 0,14 13 1 16,6 24 2-16,4-1 1 16,11 19 3-16,0 13 3 0,-1 20-2 15,1 14-2-15,-7 7-5 16,6 16 0-16,-10 10 0 16,-10 10 0-16,4 5 0 15,-15-11 0-15,-3-4 0 16,-11 0 0-16,-6-18-3 31,-7 4 2-31,-11-23 5 0,-16-15 5 16,-22-10 6-16,-10-22 3 15,-4-18-5-15,-6-23-3 16,-31-25-3-16,2-16 0 16,-5-16-4-16,6-24-2 15,-17-21 0-15,7-15 1 16,3-7-1-16,10-12-1 0,0-3 1 15,8-3-1-15,20-1 2 16,11 3 1-16,20 12-1 16,17 7 1-16,11 8 9 15,10 7 4-15,8 5-5 16,13 2-4-16,7 4-4 0,-1 4 0 31,12 2-4-31,-4 5 0 0,10 1 1 16,-4 2 0-16,5 4-18 15,-8-3-5-15,0 3-16 16,-3 4-5-16,-4 8-53 16,-16 7-25-16,27 7 15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6-09-22T14:43:07.505"/>
    </inkml:context>
    <inkml:brush xml:id="br0">
      <inkml:brushProperty name="width" value="0.09333" units="cm"/>
      <inkml:brushProperty name="height" value="0.09333" units="cm"/>
      <inkml:brushProperty name="color" value="#F49C00"/>
      <inkml:brushProperty name="fitToCurve" value="1"/>
    </inkml:brush>
  </inkml:definitions>
  <inkml:trace contextRef="#ctx0" brushRef="#br0">3544 270 188 0,'33'18'71'0,"-28"-14"-38"0,-1-4-39 0,-4 0 14 0,0-4-7 15,-4-1 2-15,-10-8-7 16,0-6 1-16,-9 1 1 15,-6-10 1-15,-3 0 3 0,0-9-1 16,0 5 2-16,-6 10 0 0,-4-2 3 16,-9 5 3-16,0 6 2 15,-19-2-5-15,-4 7-4 16,5 3-1-16,4 5 1 16,5 0-1-16,-5 19 2 15,9 12 0-15,5 6 3 0,5 6 6 31,8 2 4-31,6 24-2 16,9 4 2-16,4 15-3 0,5 28 0 16,10 8 1-16,-1 23 4 15,5 0-8-15,-5 29-1 16,-4-7-5-16,-5 7-1 16,-5-2-3-16,-9-17-1 15,-32-1 1-15,-5-13 0 0,-9-19 0 16,-9-16 0-16,-15-12 4 15,-18-18 5-15,-18-19-5 16,-1-8 0-16,-4-5 0 16,-1-24 0-16,-17-3-2 15,4-14 1-15,9-5-2 16,4 0-1-16,11 0 7 0,4-5 5 16,8 5-6-16,15 0-1 15,19 0 6-15,13 0 2 16,15 0 0-16,8 5 2 15,15 5-2-15,4-1 2 0,10 0-4 16,3-1 1-16,11 3-7 31,-1-8-1-31,5 7-2 16,0-10 1-16,5 0-2 0,-1 0-1 16,6 0 1-16,-10 0 1 15,0 0-3-15,5-5 0 16,-1-9 1-16,-4 5 0 15,0 0-3-15,0-1 2 16,-4 1 1-16,4 0 0 0,0 0 0 16,0-1 2-16,0 1-3 15,0 0 0-15,0 5 1 16,0-1 0-16,0 1 0 16,0 0 0-16,0 4 0 15,0 0 0-15,0-5 0 16,0 5 2-1,0 0-1-15,0 0-1 16,0 0-2-16,0 0-1 16,8 0 2-16,2 5 2 15,-1-1 2-15,10 5 1 0,9-5-7 16,0 1 0-16,-1-1 3 16,6 15 2-16,9-5 0 15,0-1 1-15,4 10-7 16,14-4-1-16,5-1-3 15,10-4 0-15,27 5 0 0,8-1 2 16,11 5 2-16,0 5-1 16,9 4 4-16,9 9 2 15,-4 14-2-15,-10 14 0 16,-4 9 1-16,-10-3 0 0,-9 8 0 16,9 4 0-16,-13 5-3 15,-14-5 2-15,-15 19-1 16,-13-4 0-16,-19-2 2 15,-14 11 0-15,-14-10-3 16,-23 6 0-16,-18 8 2 16,-10 5 2-1,-9 3-2-15,-10 16 0 16,-7 13 1-16,-2 18 2 16,0-4-3-16,9 18 0 15,10 14 3-15,15 13 3 16,12 15 2-16,24 0 1 15,24 22 4-15,18 6 3 0,22 3 7 16,20 10 6-16,36-5 0 16,10-17 1-16,0 8-10 15,-4-41-4-15,-16-29-8 0,7-32-5 16,-15-31-1-16,-14-27-1 16,-13-29-3-16,-11-18 0 15,-13-13-7-15,-4-10-4 16,-10-6 5-1,-5-11-1 1,-4-6 1-16,-5 0 3 16,-4 13-2-1,-5 2 3-15,0-2-6 16,-5 1-3-16,-4 5-8 16,0-2-3-16,-5 2-14 15,0 4-5-15,-5 0-31 0,0 0-15 16,-4 0-47-1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9-18T02:18:39.882"/>
    </inkml:context>
    <inkml:brush xml:id="br0">
      <inkml:brushProperty name="width" value="0.09333" units="cm"/>
      <inkml:brushProperty name="height" value="0.09333" units="cm"/>
      <inkml:brushProperty name="color" value="#FF8000"/>
      <inkml:brushProperty name="fitToCurve" value="1"/>
    </inkml:brush>
  </inkml:definitions>
  <inkml:trace contextRef="#ctx0" brushRef="#br0">906 49 168 0,'14'-6'63'0,"-14"1"-34"0,0 1-34 0,0 0 10 15,-3-2-5-15,-8 1 0 0,-6-5-3 16,0-1 2-16,-4 1 1 16,-6 6-3-16,-5 8 2 0,-2 6 1 15,-18 16 2-15,7 4 8 16,-3 10 5-16,3 15-5 16,-4 2-1-16,1-2 4 15,3 1 1 1,3-1-7-16,5 11-2 0,1 9-1 15,6 0 0-15,2 5 0 16,7 3 2-16,7 23-1 16,8-6 0-16,9 6-3 15,4 15 1-15,7 0-2 16,7 6-1-16,6 13 7 16,0 8 5-16,5 22-6 0,-1 2-1 15,0 15 3-15,-3-6 3 16,3 15-6-16,-4 1-1 15,-6-4 0-15,-14-12 2 16,-7-9-3-16,-7-16 0 16,-7-9-3-16,-6-27-3 15,-8-13-1-15,-6-16 3 0,-1-10 0 16,-3-11 3-16,0-9-1 16,-1-10-1-16,-2-6 1 15,3 6-1-15,-3-2 0 16,6-4 0-16,7-4 0 0,4 5 2 15,7-6 5-15,3-5 4 32,4 1-2-32,3-7 2 0,0-3-4 15,3-7 1-15,4 2-3 16,0-4 0-16,0-9-6 16,0 3 1-16,0-6 2 15,0-5 3-15,0 0-4 16,0-5-1-16,0-6-2 15,0-3 0-15,0-1 2 0,0-6 0 16,4 6 0-16,6 0 0 16,-3 4 0-16,0 1 0 15,0 1-3-15,11 3 2 16,-5 2 3 0,4 4-1-16,1 0 2 15,-1 4-4 1,4 2 0-16,0-2 1 15,3 7 2-15,-4-1-1 16,8 1 2-16,-3 4-2 16,-1 9-1-16,-3 7 3 15,-1 18 0-15,-6 13-4 16,-3 14-1-16,-2 15 1 0,-1 24 0 16,-5 23-4-16,1 12 1 0,-8-3 2 15,4 14 1-15,-7 7 1 16,3 14 2-16,-5 8-1 15,5 12-1-15,-3-4 1 16,7 8 1-16,0 1-1 16,0 10-1-16,7-6 1 15,3 17 1-15,4-1-1 0,3 20-1 16,8 0 1-16,16 1-1 16,11 5 6-16,14-6 4 15,6-5 1-15,11-5 3 16,24-15-1-16,1-36 2 15,-5-34-6-15,4-31-1 16,4-40-2 0,0-26 1-16,-7-19-6 15,-18-11-1-15,-13-10 2 16,-8-6 1-16,-16-3-1 16,-4-6-2-16,-14-6-4 15,-7-3 0-15,-6-16 0 16,-8 4-1-16,-7-9 4 0,-3 0 0 15,0 5 1-15,0 0 0 0,0 5 0 16,0 3 0-16,0 3 0 16,0 3 2-16,0 7-1 15,4-1-1-15,-4 5-13 16,7 5-4-16,-1-1-35 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319F67-6940-6640-80CF-4D91CFA62275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37287A-2CF0-6A48-8E41-5513D80FC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945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7066" indent="-291179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4717" indent="-2329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0604" indent="-2329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96491" indent="-2329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A2AEAB-57EA-45AC-98B7-BA1D168AD6AC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5 min – 15 min total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© Devin Kearns, Ph.D. (devin.kearns@gmail.com)</a:t>
            </a:r>
          </a:p>
        </p:txBody>
      </p:sp>
    </p:spTree>
    <p:extLst>
      <p:ext uri="{BB962C8B-B14F-4D97-AF65-F5344CB8AC3E}">
        <p14:creationId xmlns:p14="http://schemas.microsoft.com/office/powerpoint/2010/main" val="3171515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7066" indent="-291179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4717" indent="-2329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0604" indent="-2329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96491" indent="-2329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A2AEAB-57EA-45AC-98B7-BA1D168AD6AC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5 min – 15 min total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© Devin Kearns, Ph.D. (devin.kearns@gmail.com)</a:t>
            </a:r>
          </a:p>
        </p:txBody>
      </p:sp>
    </p:spTree>
    <p:extLst>
      <p:ext uri="{BB962C8B-B14F-4D97-AF65-F5344CB8AC3E}">
        <p14:creationId xmlns:p14="http://schemas.microsoft.com/office/powerpoint/2010/main" val="2563726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7066" indent="-291179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4717" indent="-2329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0604" indent="-2329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96491" indent="-2329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A2AEAB-57EA-45AC-98B7-BA1D168AD6AC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5 min – 15 min total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© Devin Kearns, Ph.D. (devin.kearns@gmail.com)</a:t>
            </a:r>
          </a:p>
        </p:txBody>
      </p:sp>
    </p:spTree>
    <p:extLst>
      <p:ext uri="{BB962C8B-B14F-4D97-AF65-F5344CB8AC3E}">
        <p14:creationId xmlns:p14="http://schemas.microsoft.com/office/powerpoint/2010/main" val="33905980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37287A-2CF0-6A48-8E41-5513D80FC28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625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97E26-E14D-7744-8246-E1945A4C46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F96023-0247-B341-9BE2-EB4F369C12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B9CBEB-B234-A547-A765-22FFE9667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Devin Kearns, Ph.D. | devin.kearns@gmail.com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32FA31-9EB4-074D-8D3D-2F713156C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603F-9BA2-6240-A1E0-1625EFA80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29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772A6-C43D-6F41-A151-5D90CFC0C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396F94-E75B-B043-9BDE-22E9FB5E1A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8E2DEA-4197-DF4A-A19D-C48790860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Devin Kearns, Ph.D. | devin.kearns@gmail.com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2C21A3-5F44-5D45-BF03-066ACF75B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603F-9BA2-6240-A1E0-1625EFA80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223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E4D5EB9-0A75-4F4B-AB9A-767C1D1725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08BAC0-30E9-4D4F-8833-534684054D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F7FDE-C771-A542-A72C-BBFC73059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Devin Kearns, Ph.D. | devin.kearns@gmail.com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3D06E5-1011-FF40-BBDD-EFFC39B4B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603F-9BA2-6240-A1E0-1625EFA80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9286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ation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04606" y="6425226"/>
            <a:ext cx="875270" cy="365125"/>
          </a:xfrm>
        </p:spPr>
        <p:txBody>
          <a:bodyPr/>
          <a:lstStyle/>
          <a:p>
            <a:fld id="{643AE000-D299-48F1-988F-D211C8E1AD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5460" y="6341297"/>
            <a:ext cx="943290" cy="390275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2074978" y="6411084"/>
            <a:ext cx="749275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050" dirty="0">
                <a:solidFill>
                  <a:prstClr val="white">
                    <a:lumMod val="50000"/>
                  </a:prstClr>
                </a:solidFill>
                <a:latin typeface="Calibri" charset="0"/>
                <a:ea typeface="Calibri" charset="0"/>
                <a:cs typeface="Calibri" charset="0"/>
              </a:rPr>
              <a:t>This research project is supported by the Institute of Education Sciences, U.S. Department of Education, through Grant R324A1501.81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3470" y="576748"/>
            <a:ext cx="903953" cy="903953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015067" y="576748"/>
            <a:ext cx="9338733" cy="903953"/>
          </a:xfrm>
        </p:spPr>
        <p:txBody>
          <a:bodyPr>
            <a:normAutofit/>
          </a:bodyPr>
          <a:lstStyle>
            <a:lvl1pPr>
              <a:defRPr sz="54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Rationale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2015067" y="1465530"/>
            <a:ext cx="9338733" cy="15171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2"/>
          <p:cNvSpPr>
            <a:spLocks noGrp="1"/>
          </p:cNvSpPr>
          <p:nvPr>
            <p:ph idx="1"/>
          </p:nvPr>
        </p:nvSpPr>
        <p:spPr>
          <a:xfrm>
            <a:off x="838200" y="1690690"/>
            <a:ext cx="10515600" cy="4486273"/>
          </a:xfrm>
        </p:spPr>
        <p:txBody>
          <a:bodyPr lIns="274320" tIns="274320" rIns="274320" bIns="274320">
            <a:normAutofit/>
          </a:bodyPr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72027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90"/>
            <a:ext cx="10515600" cy="4486273"/>
          </a:xfrm>
        </p:spPr>
        <p:txBody>
          <a:bodyPr lIns="274320" tIns="274320" rIns="274320" bIns="274320">
            <a:normAutofit/>
          </a:bodyPr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04606" y="6425226"/>
            <a:ext cx="875270" cy="365125"/>
          </a:xfrm>
        </p:spPr>
        <p:txBody>
          <a:bodyPr/>
          <a:lstStyle/>
          <a:p>
            <a:fld id="{643AE000-D299-48F1-988F-D211C8E1AD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5460" y="6341297"/>
            <a:ext cx="943290" cy="390275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074978" y="6411084"/>
            <a:ext cx="749275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050" dirty="0">
                <a:solidFill>
                  <a:prstClr val="white">
                    <a:lumMod val="50000"/>
                  </a:prstClr>
                </a:solidFill>
                <a:latin typeface="Calibri" charset="0"/>
                <a:ea typeface="Calibri" charset="0"/>
                <a:cs typeface="Calibri" charset="0"/>
              </a:rPr>
              <a:t>This research project is supported by the Institute of Education Sciences, U.S. Department of Education, through Grant R324A1501.81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7"/>
            <a:ext cx="10515600" cy="1325563"/>
          </a:xfrm>
        </p:spPr>
        <p:txBody>
          <a:bodyPr>
            <a:normAutofit/>
          </a:bodyPr>
          <a:lstStyle>
            <a:lvl1pPr>
              <a:defRPr sz="5400" baseline="0"/>
            </a:lvl1pPr>
          </a:lstStyle>
          <a:p>
            <a:r>
              <a:rPr lang="en-US" dirty="0"/>
              <a:t>PD Content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38200" y="1486915"/>
            <a:ext cx="10515600" cy="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85613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udent Mater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71601" y="365127"/>
            <a:ext cx="4890654" cy="1325563"/>
          </a:xfrm>
        </p:spPr>
        <p:txBody>
          <a:bodyPr>
            <a:normAutofit/>
          </a:bodyPr>
          <a:lstStyle>
            <a:lvl1pPr>
              <a:defRPr sz="5400" baseline="0"/>
            </a:lvl1pPr>
          </a:lstStyle>
          <a:p>
            <a:r>
              <a:rPr lang="en-US" dirty="0"/>
              <a:t>Student Materials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803" y="1825625"/>
            <a:ext cx="6024452" cy="4351338"/>
          </a:xfrm>
        </p:spPr>
        <p:txBody>
          <a:bodyPr lIns="274320" tIns="274320" rIns="274320" bIns="274320">
            <a:normAutofit/>
          </a:bodyPr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6560127" y="365127"/>
            <a:ext cx="5271655" cy="581183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04606" y="6425225"/>
            <a:ext cx="875270" cy="365125"/>
          </a:xfrm>
        </p:spPr>
        <p:txBody>
          <a:bodyPr/>
          <a:lstStyle/>
          <a:p>
            <a:fld id="{643AE000-D299-48F1-988F-D211C8E1AD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5460" y="6341296"/>
            <a:ext cx="943290" cy="390275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074977" y="6411084"/>
            <a:ext cx="749275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This research project is supported by the Institute of Education Sciences, U.S. Department of Education, through Grant R324A150181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1371601" y="1460021"/>
            <a:ext cx="4890654" cy="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02" y="524988"/>
            <a:ext cx="1006833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521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3371F-83C5-5547-8C9D-7B082470D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A6642D-7F98-3A44-9B71-044EBF12A6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B3A2AE-2145-6141-838E-7332D3784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Devin Kearns, Ph.D. | devin.kearns@gmail.com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AA6FBE-3D69-3043-9D2A-448FC68B1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603F-9BA2-6240-A1E0-1625EFA80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290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28640-01DF-0240-A855-11B5B6BC9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03C040-DBE6-1943-B0F6-936B247AEE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70FDB9-B213-C64E-BD42-D9A3B6A22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Devin Kearns, Ph.D. | devin.kearns@gmail.com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5F3A1C-6951-2445-8CB0-5597A1F85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603F-9BA2-6240-A1E0-1625EFA80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55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3CE9C-E23B-4342-A810-A51664574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714968-05F7-D249-97BE-F472AA2A04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CC04E3-47BF-994C-A1C4-AD98EA18EF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FCBA74-7DCF-A541-8038-3E996CD3A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Devin Kearns, Ph.D. | devin.kearns@gmail.com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0036C4-86C5-5D47-8854-9D0BC1487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603F-9BA2-6240-A1E0-1625EFA80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589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C896B-A223-5649-9031-6DD15A27B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9D229-130E-CA46-B736-4F6C58DE7A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7AC420-7597-004F-8508-2E065815DC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A08592-7362-9F4D-A2CC-4BED255C8F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BD0F78-7EE7-A546-B429-E788F6561C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4C720BA-D4FC-1743-BB24-AA21B267D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Devin Kearns, Ph.D. | devin.kearns@gmail.com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BCF0EE-21C9-0C4C-A791-3FCA2854F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603F-9BA2-6240-A1E0-1625EFA80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183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4364B-81A7-884E-BA53-95E21C3646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E54484-A8AD-D642-8ECD-19E7CBFBB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Devin Kearns, Ph.D. | devin.kearns@gmail.com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4301DA-EC6B-C042-8A27-A2315AE0F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603F-9BA2-6240-A1E0-1625EFA80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442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D75369-3B32-154A-A54F-6DC119129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Devin Kearns, Ph.D. | devin.kearns@gmail.com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024110-C620-DD43-86E1-BA663DA85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603F-9BA2-6240-A1E0-1625EFA80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383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CAD56-954D-A54D-9389-061779FBF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720C61-47ED-6E47-9441-71DFD5090C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473A34-8B3C-7F4D-BC99-AA4F1800BA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472287-ACF4-4D4B-9F78-F9DF2B57D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Devin Kearns, Ph.D. | devin.kearns@gmail.com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B91BE1-EDE2-CD41-BF57-82BCBC008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603F-9BA2-6240-A1E0-1625EFA80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38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3BEF1-199D-EF4D-9EC1-11FB24797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A65684-331F-AF4A-9FEB-F7AB933DE2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3E2CC0-4B2F-E649-8F30-253B41B572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CF2D5C-BD95-B841-9F66-AA472BA96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Devin Kearns, Ph.D. | devin.kearns@gmail.com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763A43-BB61-4347-B855-0461BB7FA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603F-9BA2-6240-A1E0-1625EFA80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434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C94679-3986-2347-8D66-EC1DA1C20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A0FE54-D028-764D-A9EC-F002CE3DA0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E8CBE5-A632-B644-B0B1-753BDE28A1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4171" y="6356350"/>
            <a:ext cx="79792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Devin Kearns, Ph.D. | devin.kearns@gmail.com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727A32-2211-0745-8FBA-2664ED21F5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34072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07603F-9BA2-6240-A1E0-1625EFA801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8012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customXml" Target="../ink/ink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customXml" Target="../ink/ink3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3.png"/><Relationship Id="rId3" Type="http://schemas.openxmlformats.org/officeDocument/2006/relationships/customXml" Target="../ink/ink4.xml"/><Relationship Id="rId7" Type="http://schemas.openxmlformats.org/officeDocument/2006/relationships/image" Target="../media/image6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image" Target="../media/image9.png"/><Relationship Id="rId5" Type="http://schemas.openxmlformats.org/officeDocument/2006/relationships/customXml" Target="../ink/ink5.xml"/><Relationship Id="rId10" Type="http://schemas.openxmlformats.org/officeDocument/2006/relationships/customXml" Target="../ink/ink6.xml"/><Relationship Id="rId4" Type="http://schemas.openxmlformats.org/officeDocument/2006/relationships/image" Target="../media/image10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71D13-FCD6-484D-9D85-67E6DF40AF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DD2B-5C99-4E72-89C8-D7FE3D893C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493CAC-0F2D-4FBF-9190-FFCD6BB4E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Devin Kearns, Ph.D. | devin.kearns@gmail.com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C6D51D-6775-4090-8B5D-C37D6A196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603F-9BA2-6240-A1E0-1625EFA8014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508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B1601F7-AD32-49B0-BB03-8C50CC780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causes reading comprehension problems?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511D9F-8C36-4CC4-9C91-D15B63781E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Word recognition</a:t>
            </a:r>
          </a:p>
          <a:p>
            <a:pPr lvl="1"/>
            <a:r>
              <a:rPr lang="en-US" dirty="0"/>
              <a:t>Inability to use sound information (phonological awareness; PA) and knowledge of sound-spellings to decode</a:t>
            </a:r>
          </a:p>
          <a:p>
            <a:pPr lvl="1"/>
            <a:r>
              <a:rPr lang="en-US" dirty="0"/>
              <a:t>Limited store of words recognized by sight</a:t>
            </a:r>
          </a:p>
          <a:p>
            <a:pPr lvl="1"/>
            <a:r>
              <a:rPr lang="en-US" dirty="0"/>
              <a:t>Dysfluent reading</a:t>
            </a:r>
          </a:p>
          <a:p>
            <a:r>
              <a:rPr lang="en-US" dirty="0"/>
              <a:t>Language comprehension</a:t>
            </a:r>
          </a:p>
          <a:p>
            <a:pPr lvl="1"/>
            <a:r>
              <a:rPr lang="en-US" dirty="0"/>
              <a:t>Lack of vocabulary knowledge</a:t>
            </a:r>
          </a:p>
          <a:p>
            <a:pPr lvl="1"/>
            <a:r>
              <a:rPr lang="en-US" dirty="0"/>
              <a:t>Absence of comprehension strategies to address misunderstandings</a:t>
            </a:r>
          </a:p>
          <a:p>
            <a:pPr lvl="1"/>
            <a:r>
              <a:rPr lang="en-US" dirty="0"/>
              <a:t>Limited background knowledge</a:t>
            </a:r>
          </a:p>
          <a:p>
            <a:pPr lvl="1"/>
            <a:r>
              <a:rPr lang="en-US" dirty="0"/>
              <a:t>Difficulty understanding syntax</a:t>
            </a:r>
          </a:p>
          <a:p>
            <a:pPr lvl="1"/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275C0E-3ACE-4A8C-B3DB-04B43AC6D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Devin Kearns, Ph.D. | devin.kearns@gmail.com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52EA23-EFEC-4720-80C6-C394ED8EA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603F-9BA2-6240-A1E0-1625EFA8014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8615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Simple View Equation</a:t>
            </a:r>
          </a:p>
        </p:txBody>
      </p:sp>
      <p:sp>
        <p:nvSpPr>
          <p:cNvPr id="4" name="Freeform 3"/>
          <p:cNvSpPr/>
          <p:nvPr/>
        </p:nvSpPr>
        <p:spPr>
          <a:xfrm>
            <a:off x="2366897" y="2253780"/>
            <a:ext cx="3657600" cy="3001714"/>
          </a:xfrm>
          <a:custGeom>
            <a:avLst/>
            <a:gdLst>
              <a:gd name="connsiteX0" fmla="*/ 0 w 4002285"/>
              <a:gd name="connsiteY0" fmla="*/ 2601485 h 4002285"/>
              <a:gd name="connsiteX1" fmla="*/ 1000571 w 4002285"/>
              <a:gd name="connsiteY1" fmla="*/ 2601485 h 4002285"/>
              <a:gd name="connsiteX2" fmla="*/ 1000571 w 4002285"/>
              <a:gd name="connsiteY2" fmla="*/ 0 h 4002285"/>
              <a:gd name="connsiteX3" fmla="*/ 3001714 w 4002285"/>
              <a:gd name="connsiteY3" fmla="*/ 0 h 4002285"/>
              <a:gd name="connsiteX4" fmla="*/ 3001714 w 4002285"/>
              <a:gd name="connsiteY4" fmla="*/ 2601485 h 4002285"/>
              <a:gd name="connsiteX5" fmla="*/ 4002285 w 4002285"/>
              <a:gd name="connsiteY5" fmla="*/ 2601485 h 4002285"/>
              <a:gd name="connsiteX6" fmla="*/ 2001143 w 4002285"/>
              <a:gd name="connsiteY6" fmla="*/ 4002285 h 4002285"/>
              <a:gd name="connsiteX7" fmla="*/ 0 w 4002285"/>
              <a:gd name="connsiteY7" fmla="*/ 2601485 h 4002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2285" h="4002285">
                <a:moveTo>
                  <a:pt x="2601485" y="4002285"/>
                </a:moveTo>
                <a:lnTo>
                  <a:pt x="2601485" y="3001714"/>
                </a:lnTo>
                <a:lnTo>
                  <a:pt x="0" y="3001714"/>
                </a:lnTo>
                <a:lnTo>
                  <a:pt x="0" y="1000571"/>
                </a:lnTo>
                <a:lnTo>
                  <a:pt x="2601485" y="1000571"/>
                </a:lnTo>
                <a:lnTo>
                  <a:pt x="2601485" y="0"/>
                </a:lnTo>
                <a:lnTo>
                  <a:pt x="4002285" y="2001142"/>
                </a:lnTo>
                <a:lnTo>
                  <a:pt x="2601485" y="4002285"/>
                </a:lnTo>
                <a:close/>
              </a:path>
            </a:pathLst>
          </a:custGeom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1356" tIns="931784" rIns="706656" bIns="931784" numCol="1" spcCol="1270" anchor="ctr" anchorCtr="0">
            <a:noAutofit/>
          </a:bodyPr>
          <a:lstStyle/>
          <a:p>
            <a:pPr algn="ctr" defTabSz="11334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550" dirty="0"/>
              <a:t>Word recognition</a:t>
            </a:r>
          </a:p>
        </p:txBody>
      </p:sp>
      <p:sp>
        <p:nvSpPr>
          <p:cNvPr id="5" name="Freeform 4"/>
          <p:cNvSpPr/>
          <p:nvPr/>
        </p:nvSpPr>
        <p:spPr>
          <a:xfrm>
            <a:off x="6102177" y="2253780"/>
            <a:ext cx="3657600" cy="3001714"/>
          </a:xfrm>
          <a:custGeom>
            <a:avLst/>
            <a:gdLst>
              <a:gd name="connsiteX0" fmla="*/ 0 w 4002285"/>
              <a:gd name="connsiteY0" fmla="*/ 2601485 h 4002285"/>
              <a:gd name="connsiteX1" fmla="*/ 1000571 w 4002285"/>
              <a:gd name="connsiteY1" fmla="*/ 2601485 h 4002285"/>
              <a:gd name="connsiteX2" fmla="*/ 1000571 w 4002285"/>
              <a:gd name="connsiteY2" fmla="*/ 0 h 4002285"/>
              <a:gd name="connsiteX3" fmla="*/ 3001714 w 4002285"/>
              <a:gd name="connsiteY3" fmla="*/ 0 h 4002285"/>
              <a:gd name="connsiteX4" fmla="*/ 3001714 w 4002285"/>
              <a:gd name="connsiteY4" fmla="*/ 2601485 h 4002285"/>
              <a:gd name="connsiteX5" fmla="*/ 4002285 w 4002285"/>
              <a:gd name="connsiteY5" fmla="*/ 2601485 h 4002285"/>
              <a:gd name="connsiteX6" fmla="*/ 2001143 w 4002285"/>
              <a:gd name="connsiteY6" fmla="*/ 4002285 h 4002285"/>
              <a:gd name="connsiteX7" fmla="*/ 0 w 4002285"/>
              <a:gd name="connsiteY7" fmla="*/ 2601485 h 4002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2285" h="4002285">
                <a:moveTo>
                  <a:pt x="1400800" y="0"/>
                </a:moveTo>
                <a:lnTo>
                  <a:pt x="1400800" y="1000571"/>
                </a:lnTo>
                <a:lnTo>
                  <a:pt x="4002285" y="1000571"/>
                </a:lnTo>
                <a:lnTo>
                  <a:pt x="4002285" y="3001714"/>
                </a:lnTo>
                <a:lnTo>
                  <a:pt x="1400800" y="3001714"/>
                </a:lnTo>
                <a:lnTo>
                  <a:pt x="1400800" y="4002285"/>
                </a:lnTo>
                <a:lnTo>
                  <a:pt x="0" y="2001143"/>
                </a:lnTo>
                <a:lnTo>
                  <a:pt x="1400800" y="0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10395692"/>
              <a:satOff val="-47968"/>
              <a:lumOff val="176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6656" tIns="931784" rIns="181357" bIns="931784" numCol="1" spcCol="1270" anchor="ctr" anchorCtr="0">
            <a:noAutofit/>
          </a:bodyPr>
          <a:lstStyle/>
          <a:p>
            <a:pPr algn="ctr" defTabSz="11334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550" dirty="0"/>
              <a:t>Language comprehension</a:t>
            </a: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 rot="10800000" flipV="1">
            <a:off x="6503460" y="6382871"/>
            <a:ext cx="396417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it-IT" altLang="en-US" sz="1400" dirty="0">
                <a:solidFill>
                  <a:schemeClr val="bg2">
                    <a:lumMod val="75000"/>
                  </a:schemeClr>
                </a:solidFill>
                <a:latin typeface="Tw Cen MT" panose="020B0602020104020603" pitchFamily="34" charset="0"/>
              </a:rPr>
              <a:t>Hoover &amp; Gough, 1990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BE305C-A061-4B39-B3AE-2D8D6F8B5D5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685800"/>
            <a:fld id="{C6F2E027-27B8-4935-9A1D-CF6BCF33BE61}" type="slidenum">
              <a:rPr lang="en-US" smtClean="0">
                <a:solidFill>
                  <a:srgbClr val="595959">
                    <a:tint val="75000"/>
                  </a:srgbClr>
                </a:solidFill>
              </a:rPr>
              <a:pPr defTabSz="685800"/>
              <a:t>11</a:t>
            </a:fld>
            <a:endParaRPr lang="en-US" dirty="0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91FBC26-4455-4809-A747-23A27CFBC8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2690" y="638287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US"/>
            </a:defPPr>
            <a:lvl1pPr marL="0" algn="ct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fi-FI">
                <a:solidFill>
                  <a:srgbClr val="595959">
                    <a:tint val="75000"/>
                  </a:srgbClr>
                </a:solidFill>
              </a:rPr>
              <a:t>Devin Kearns (devin.kearns@gmail.com)</a:t>
            </a:r>
            <a:endParaRPr lang="en-US" dirty="0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BED736-0E00-41DB-BCFA-8E3137FB2334}"/>
              </a:ext>
            </a:extLst>
          </p:cNvPr>
          <p:cNvSpPr txBox="1"/>
          <p:nvPr/>
        </p:nvSpPr>
        <p:spPr>
          <a:xfrm>
            <a:off x="3620845" y="4914860"/>
            <a:ext cx="713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F55950-6593-48C4-87F3-89BB47B38F0F}"/>
              </a:ext>
            </a:extLst>
          </p:cNvPr>
          <p:cNvSpPr txBox="1"/>
          <p:nvPr/>
        </p:nvSpPr>
        <p:spPr>
          <a:xfrm>
            <a:off x="5798442" y="4268481"/>
            <a:ext cx="5036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cs typeface="Times New Roman" panose="02020603050405020304" pitchFamily="18" charset="0"/>
              </a:rPr>
              <a:t>×</a:t>
            </a:r>
            <a:endParaRPr lang="en-US" sz="4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DB552D-BC0A-4B65-A863-02F5C9357797}"/>
              </a:ext>
            </a:extLst>
          </p:cNvPr>
          <p:cNvSpPr txBox="1"/>
          <p:nvPr/>
        </p:nvSpPr>
        <p:spPr>
          <a:xfrm>
            <a:off x="8001174" y="5366345"/>
            <a:ext cx="540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90</a:t>
            </a:r>
            <a:endParaRPr lang="en-US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8AD401-F647-4F6B-9737-77D3F6762164}"/>
              </a:ext>
            </a:extLst>
          </p:cNvPr>
          <p:cNvSpPr txBox="1"/>
          <p:nvPr/>
        </p:nvSpPr>
        <p:spPr>
          <a:xfrm>
            <a:off x="8090990" y="5813078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138D00F-929C-47E3-B60C-31BA9E8D03DD}"/>
              </a:ext>
            </a:extLst>
          </p:cNvPr>
          <p:cNvSpPr txBox="1"/>
          <p:nvPr/>
        </p:nvSpPr>
        <p:spPr>
          <a:xfrm>
            <a:off x="3707359" y="5808144"/>
            <a:ext cx="540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90</a:t>
            </a:r>
            <a:endParaRPr lang="en-US" sz="2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7F54E3A-F29F-4830-8BCD-81AA13BCD35C}"/>
              </a:ext>
            </a:extLst>
          </p:cNvPr>
          <p:cNvSpPr txBox="1"/>
          <p:nvPr/>
        </p:nvSpPr>
        <p:spPr>
          <a:xfrm>
            <a:off x="3797175" y="5361502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422D77-0B3A-463D-8D43-FFBA1ECEC97B}"/>
              </a:ext>
            </a:extLst>
          </p:cNvPr>
          <p:cNvSpPr txBox="1"/>
          <p:nvPr/>
        </p:nvSpPr>
        <p:spPr>
          <a:xfrm>
            <a:off x="7930977" y="4919612"/>
            <a:ext cx="713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100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C908912-D01E-4DF4-98B3-B7D0AE7CEBEF}"/>
              </a:ext>
            </a:extLst>
          </p:cNvPr>
          <p:cNvSpPr txBox="1"/>
          <p:nvPr/>
        </p:nvSpPr>
        <p:spPr>
          <a:xfrm>
            <a:off x="3707359" y="6254786"/>
            <a:ext cx="540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10</a:t>
            </a:r>
            <a:endParaRPr lang="en-US" sz="2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99E5E89-2833-4617-9D36-7DA8F45116D4}"/>
              </a:ext>
            </a:extLst>
          </p:cNvPr>
          <p:cNvSpPr txBox="1"/>
          <p:nvPr/>
        </p:nvSpPr>
        <p:spPr>
          <a:xfrm>
            <a:off x="8001174" y="6259810"/>
            <a:ext cx="540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90</a:t>
            </a:r>
            <a:endParaRPr lang="en-US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54CCA73-7ECD-4DD9-82B3-A4B9A2B80E21}"/>
              </a:ext>
            </a:extLst>
          </p:cNvPr>
          <p:cNvSpPr txBox="1"/>
          <p:nvPr/>
        </p:nvSpPr>
        <p:spPr>
          <a:xfrm>
            <a:off x="5700937" y="4917655"/>
            <a:ext cx="713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100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B913584-DE92-49BF-AB5B-A37AAAD09E85}"/>
              </a:ext>
            </a:extLst>
          </p:cNvPr>
          <p:cNvSpPr txBox="1"/>
          <p:nvPr/>
        </p:nvSpPr>
        <p:spPr>
          <a:xfrm>
            <a:off x="5869776" y="5365040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319E45-463F-4AA3-A10C-640CBB653277}"/>
              </a:ext>
            </a:extLst>
          </p:cNvPr>
          <p:cNvSpPr txBox="1"/>
          <p:nvPr/>
        </p:nvSpPr>
        <p:spPr>
          <a:xfrm>
            <a:off x="5869776" y="5812425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A2FFAD0-3707-45C0-9654-6911A3B57FF0}"/>
              </a:ext>
            </a:extLst>
          </p:cNvPr>
          <p:cNvSpPr txBox="1"/>
          <p:nvPr/>
        </p:nvSpPr>
        <p:spPr>
          <a:xfrm>
            <a:off x="5875997" y="6259810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34758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59D37-85F2-4100-9A2F-CC2727293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Implications for our work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BA9FF17-AD5D-417B-9FDD-B77BB500AC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Students must have very strong foundational skills in order to accomplish reading comprehension tasks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5C71E5-F76A-456F-9F96-9DE6CB075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Devin Kearns, Ph.D. | devin.kearns@gmail.com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0DEA5E-A592-4FEE-9EC1-C2D483FEF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603F-9BA2-6240-A1E0-1625EFA8014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6939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9C20F-205F-4E58-9D54-D33AB5DA6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 for 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996D11-1484-4853-B721-F633A1B514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 will </a:t>
            </a:r>
          </a:p>
          <a:p>
            <a:pPr lvl="1"/>
            <a:r>
              <a:rPr lang="en-US" dirty="0"/>
              <a:t>describe each of the activities on the template</a:t>
            </a:r>
          </a:p>
          <a:p>
            <a:pPr lvl="1"/>
            <a:r>
              <a:rPr lang="en-US" dirty="0"/>
              <a:t>provide a demonstration how to fill in the template</a:t>
            </a:r>
          </a:p>
          <a:p>
            <a:pPr lvl="1"/>
            <a:r>
              <a:rPr lang="en-US" dirty="0"/>
              <a:t>provide a demonstration or example about how to do that part of the lesson</a:t>
            </a:r>
          </a:p>
          <a:p>
            <a:r>
              <a:rPr lang="en-US" dirty="0"/>
              <a:t>You will</a:t>
            </a:r>
          </a:p>
          <a:p>
            <a:pPr lvl="1"/>
            <a:r>
              <a:rPr lang="en-US" dirty="0"/>
              <a:t>design prototype lessons for small groups of students with </a:t>
            </a:r>
            <a:r>
              <a:rPr lang="en-US"/>
              <a:t>intensive intervention needs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9984F1-2C14-4C57-851A-E93E3FB99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Devin Kearns, Ph.D. | devin.kearns@gmail.com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569A9E-F11D-444F-8044-15400A7D2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603F-9BA2-6240-A1E0-1625EFA8014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189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2E067-3DA4-4D09-88F0-3B1F1E539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25B908-4218-421E-AC18-3673D817F2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Explain the case for providing foundational instruction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4ADE98-4882-427D-9038-D9005CEC6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Devin Kearns, Ph.D. | devin.kearns@gmail.com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B776AE-A7D1-45E1-BC4A-8B74FDF66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603F-9BA2-6240-A1E0-1625EFA8014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326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756C2-D93E-4DFF-9F12-A69FE2875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Reading comprehension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047A64-146C-4BBA-8188-896906F9DA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Using the text to construct a situation model</a:t>
            </a:r>
          </a:p>
          <a:p>
            <a:r>
              <a:rPr lang="en-US" dirty="0"/>
              <a:t>A well-constructed situation model depends on understanding the text base, the meanings of its constituents</a:t>
            </a:r>
          </a:p>
        </p:txBody>
      </p:sp>
      <p:pic>
        <p:nvPicPr>
          <p:cNvPr id="7" name="Picture 6" descr="A picture containing linedrawing, map, text&#10;&#10;Description automatically generated">
            <a:extLst>
              <a:ext uri="{FF2B5EF4-FFF2-40B4-BE49-F238E27FC236}">
                <a16:creationId xmlns:a16="http://schemas.microsoft.com/office/drawing/2014/main" id="{1B11EDD4-3F6C-4E75-9CCC-F14989DE57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577" b="95855" l="3829" r="93243">
                        <a14:foregroundMark x1="12012" y1="16451" x2="20495" y2="26425"/>
                        <a14:foregroundMark x1="86036" y1="23748" x2="81757" y2="27720"/>
                        <a14:foregroundMark x1="44369" y1="40803" x2="62012" y2="57858"/>
                        <a14:foregroundMark x1="62012" y1="57858" x2="64414" y2="63860"/>
                        <a14:foregroundMark x1="58258" y1="4663" x2="49775" y2="38601"/>
                        <a14:foregroundMark x1="42117" y1="71244" x2="42117" y2="71244"/>
                        <a14:foregroundMark x1="60210" y1="76425" x2="60210" y2="76425"/>
                        <a14:foregroundMark x1="60210" y1="76425" x2="60210" y2="76425"/>
                        <a14:foregroundMark x1="59459" y1="70596" x2="59459" y2="70596"/>
                        <a14:foregroundMark x1="35511" y1="88731" x2="35511" y2="88731"/>
                        <a14:foregroundMark x1="67718" y1="91278" x2="67718" y2="91278"/>
                        <a14:foregroundMark x1="62387" y1="83722" x2="62387" y2="83722"/>
                        <a14:foregroundMark x1="40991" y1="79706" x2="40991" y2="79706"/>
                        <a14:foregroundMark x1="35886" y1="95941" x2="35886" y2="95941"/>
                        <a14:foregroundMark x1="70270" y1="95294" x2="70270" y2="95294"/>
                        <a14:foregroundMark x1="93318" y1="12478" x2="93318" y2="12478"/>
                        <a14:foregroundMark x1="93318" y1="12478" x2="93318" y2="12478"/>
                        <a14:foregroundMark x1="13363" y1="12478" x2="13363" y2="12478"/>
                        <a14:foregroundMark x1="3829" y1="9283" x2="3829" y2="9283"/>
                        <a14:backgroundMark x1="6607" y1="39033" x2="6607" y2="39033"/>
                        <a14:backgroundMark x1="89114" y1="61226" x2="89114" y2="61226"/>
                        <a14:backgroundMark x1="77177" y1="58981" x2="95270" y2="30397"/>
                        <a14:backgroundMark x1="82958" y1="46589" x2="99925" y2="849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060" y="3221120"/>
            <a:ext cx="1759972" cy="306013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A135228-083F-457D-94F8-A6408D0D37BC}"/>
              </a:ext>
            </a:extLst>
          </p:cNvPr>
          <p:cNvSpPr txBox="1"/>
          <p:nvPr/>
        </p:nvSpPr>
        <p:spPr>
          <a:xfrm>
            <a:off x="1656576" y="4288066"/>
            <a:ext cx="4549878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</a:rPr>
              <a:t>The captain was frightened, not realizing that the dragon was really an </a:t>
            </a:r>
            <a:r>
              <a:rPr lang="en-US" sz="2400" b="1" dirty="0">
                <a:solidFill>
                  <a:schemeClr val="accent3"/>
                </a:solidFill>
              </a:rPr>
              <a:t>apparition</a:t>
            </a:r>
            <a:r>
              <a:rPr lang="en-US" sz="2400" dirty="0"/>
              <a:t>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F0207A2-7A69-4A01-A311-D3D83C2FFD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13018">
            <a:off x="9417688" y="2017854"/>
            <a:ext cx="3224684" cy="5740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88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2F6A30-D22D-44C9-B38D-9582A9D01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ill-constructed situation model</a:t>
            </a: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74195416-6A78-4BE0-8188-3C05E55670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FA6FDE-18DE-454D-9311-303812D90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AE000-D299-48F1-988F-D211C8E1AD1B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5" name="Picture 4" descr="A picture containing linedrawing, map, text&#10;&#10;Description automatically generated">
            <a:extLst>
              <a:ext uri="{FF2B5EF4-FFF2-40B4-BE49-F238E27FC236}">
                <a16:creationId xmlns:a16="http://schemas.microsoft.com/office/drawing/2014/main" id="{8D593DB6-9C7E-40B3-993F-72BE74FF68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577" b="95855" l="3829" r="93243">
                        <a14:foregroundMark x1="12012" y1="16451" x2="20495" y2="26425"/>
                        <a14:foregroundMark x1="86036" y1="23748" x2="81757" y2="27720"/>
                        <a14:foregroundMark x1="44369" y1="40803" x2="62012" y2="57858"/>
                        <a14:foregroundMark x1="62012" y1="57858" x2="64414" y2="63860"/>
                        <a14:foregroundMark x1="58258" y1="4663" x2="49775" y2="38601"/>
                        <a14:foregroundMark x1="42117" y1="71244" x2="42117" y2="71244"/>
                        <a14:foregroundMark x1="60210" y1="76425" x2="60210" y2="76425"/>
                        <a14:foregroundMark x1="60210" y1="76425" x2="60210" y2="76425"/>
                        <a14:foregroundMark x1="59459" y1="70596" x2="59459" y2="70596"/>
                        <a14:foregroundMark x1="35511" y1="88731" x2="35511" y2="88731"/>
                        <a14:foregroundMark x1="67718" y1="91278" x2="67718" y2="91278"/>
                        <a14:foregroundMark x1="62387" y1="83722" x2="62387" y2="83722"/>
                        <a14:foregroundMark x1="40991" y1="79706" x2="40991" y2="79706"/>
                        <a14:foregroundMark x1="35886" y1="95941" x2="35886" y2="95941"/>
                        <a14:foregroundMark x1="70270" y1="95294" x2="70270" y2="95294"/>
                        <a14:foregroundMark x1="93318" y1="12478" x2="93318" y2="12478"/>
                        <a14:foregroundMark x1="93318" y1="12478" x2="93318" y2="12478"/>
                        <a14:foregroundMark x1="13363" y1="12478" x2="13363" y2="12478"/>
                        <a14:foregroundMark x1="3829" y1="9283" x2="3829" y2="9283"/>
                        <a14:backgroundMark x1="6607" y1="39033" x2="6607" y2="39033"/>
                        <a14:backgroundMark x1="89114" y1="61226" x2="89114" y2="61226"/>
                        <a14:backgroundMark x1="77177" y1="58981" x2="95270" y2="30397"/>
                        <a14:backgroundMark x1="82958" y1="46589" x2="99925" y2="849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750" y="3584973"/>
            <a:ext cx="1051766" cy="18287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BF4F59B-B31D-4943-9192-BA1DDECE8A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13018">
            <a:off x="7534905" y="2719376"/>
            <a:ext cx="2050923" cy="36511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C65D798-DF05-4ABD-93A3-F146F37AFDA4}"/>
              </a:ext>
            </a:extLst>
          </p:cNvPr>
          <p:cNvSpPr txBox="1"/>
          <p:nvPr/>
        </p:nvSpPr>
        <p:spPr>
          <a:xfrm>
            <a:off x="8052658" y="3244334"/>
            <a:ext cx="2379562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dragon or crocodile?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4A7B1F-5221-4E12-A48E-96E44F2D99B5}"/>
              </a:ext>
            </a:extLst>
          </p:cNvPr>
          <p:cNvSpPr txBox="1"/>
          <p:nvPr/>
        </p:nvSpPr>
        <p:spPr>
          <a:xfrm>
            <a:off x="4716805" y="2762261"/>
            <a:ext cx="2100255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prince or captain?</a:t>
            </a:r>
          </a:p>
        </p:txBody>
      </p:sp>
      <p:sp>
        <p:nvSpPr>
          <p:cNvPr id="10" name="Block Arc 9">
            <a:extLst>
              <a:ext uri="{FF2B5EF4-FFF2-40B4-BE49-F238E27FC236}">
                <a16:creationId xmlns:a16="http://schemas.microsoft.com/office/drawing/2014/main" id="{48042609-6520-4CBA-B2BF-649D522B7C63}"/>
              </a:ext>
            </a:extLst>
          </p:cNvPr>
          <p:cNvSpPr/>
          <p:nvPr/>
        </p:nvSpPr>
        <p:spPr>
          <a:xfrm rot="10800000">
            <a:off x="5885260" y="4667076"/>
            <a:ext cx="3442063" cy="1930430"/>
          </a:xfrm>
          <a:prstGeom prst="blockArc">
            <a:avLst>
              <a:gd name="adj1" fmla="val 11953098"/>
              <a:gd name="adj2" fmla="val 20260472"/>
              <a:gd name="adj3" fmla="val 284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8E08E49-5706-4EA4-AA6E-7F4C3AC2D4CE}"/>
              </a:ext>
            </a:extLst>
          </p:cNvPr>
          <p:cNvSpPr/>
          <p:nvPr/>
        </p:nvSpPr>
        <p:spPr>
          <a:xfrm>
            <a:off x="5344044" y="1677699"/>
            <a:ext cx="4582391" cy="4499264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25000"/>
                </a:schemeClr>
              </a:gs>
              <a:gs pos="45000">
                <a:schemeClr val="accent1">
                  <a:tint val="44500"/>
                  <a:satMod val="160000"/>
                  <a:alpha val="54000"/>
                </a:schemeClr>
              </a:gs>
              <a:gs pos="100000">
                <a:schemeClr val="accent1">
                  <a:tint val="23500"/>
                  <a:satMod val="160000"/>
                  <a:alpha val="18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`</a:t>
            </a:r>
          </a:p>
        </p:txBody>
      </p:sp>
    </p:spTree>
    <p:extLst>
      <p:ext uri="{BB962C8B-B14F-4D97-AF65-F5344CB8AC3E}">
        <p14:creationId xmlns:p14="http://schemas.microsoft.com/office/powerpoint/2010/main" val="204043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F55CE-5B29-4E23-A070-4834C70C1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leads to problems with the situation model?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C03226-2762-4F4F-AFFB-A8CEC4F32B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Problems related to reading comprehension at multiple levels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115C1-9964-47FD-A10A-032C01B86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Devin Kearns, Ph.D. | devin.kearns@gmail.com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512717-B9E1-435D-A8F9-125CAD6D6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603F-9BA2-6240-A1E0-1625EFA8014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2735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Simple View of Reading</a:t>
            </a:r>
          </a:p>
        </p:txBody>
      </p:sp>
      <p:sp>
        <p:nvSpPr>
          <p:cNvPr id="4" name="Freeform 3"/>
          <p:cNvSpPr/>
          <p:nvPr/>
        </p:nvSpPr>
        <p:spPr>
          <a:xfrm>
            <a:off x="2366897" y="2253780"/>
            <a:ext cx="3657600" cy="3001714"/>
          </a:xfrm>
          <a:custGeom>
            <a:avLst/>
            <a:gdLst>
              <a:gd name="connsiteX0" fmla="*/ 0 w 4002285"/>
              <a:gd name="connsiteY0" fmla="*/ 2601485 h 4002285"/>
              <a:gd name="connsiteX1" fmla="*/ 1000571 w 4002285"/>
              <a:gd name="connsiteY1" fmla="*/ 2601485 h 4002285"/>
              <a:gd name="connsiteX2" fmla="*/ 1000571 w 4002285"/>
              <a:gd name="connsiteY2" fmla="*/ 0 h 4002285"/>
              <a:gd name="connsiteX3" fmla="*/ 3001714 w 4002285"/>
              <a:gd name="connsiteY3" fmla="*/ 0 h 4002285"/>
              <a:gd name="connsiteX4" fmla="*/ 3001714 w 4002285"/>
              <a:gd name="connsiteY4" fmla="*/ 2601485 h 4002285"/>
              <a:gd name="connsiteX5" fmla="*/ 4002285 w 4002285"/>
              <a:gd name="connsiteY5" fmla="*/ 2601485 h 4002285"/>
              <a:gd name="connsiteX6" fmla="*/ 2001143 w 4002285"/>
              <a:gd name="connsiteY6" fmla="*/ 4002285 h 4002285"/>
              <a:gd name="connsiteX7" fmla="*/ 0 w 4002285"/>
              <a:gd name="connsiteY7" fmla="*/ 2601485 h 4002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2285" h="4002285">
                <a:moveTo>
                  <a:pt x="2601485" y="4002285"/>
                </a:moveTo>
                <a:lnTo>
                  <a:pt x="2601485" y="3001714"/>
                </a:lnTo>
                <a:lnTo>
                  <a:pt x="0" y="3001714"/>
                </a:lnTo>
                <a:lnTo>
                  <a:pt x="0" y="1000571"/>
                </a:lnTo>
                <a:lnTo>
                  <a:pt x="2601485" y="1000571"/>
                </a:lnTo>
                <a:lnTo>
                  <a:pt x="2601485" y="0"/>
                </a:lnTo>
                <a:lnTo>
                  <a:pt x="4002285" y="2001142"/>
                </a:lnTo>
                <a:lnTo>
                  <a:pt x="2601485" y="4002285"/>
                </a:lnTo>
                <a:close/>
              </a:path>
            </a:pathLst>
          </a:custGeom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1356" tIns="931784" rIns="706656" bIns="931784" numCol="1" spcCol="1270" anchor="ctr" anchorCtr="0">
            <a:noAutofit/>
          </a:bodyPr>
          <a:lstStyle/>
          <a:p>
            <a:pPr algn="ctr" defTabSz="11334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550" dirty="0"/>
              <a:t>Word recognition</a:t>
            </a:r>
          </a:p>
        </p:txBody>
      </p:sp>
      <p:sp>
        <p:nvSpPr>
          <p:cNvPr id="5" name="Freeform 4"/>
          <p:cNvSpPr/>
          <p:nvPr/>
        </p:nvSpPr>
        <p:spPr>
          <a:xfrm>
            <a:off x="6102177" y="2253780"/>
            <a:ext cx="3657600" cy="3001714"/>
          </a:xfrm>
          <a:custGeom>
            <a:avLst/>
            <a:gdLst>
              <a:gd name="connsiteX0" fmla="*/ 0 w 4002285"/>
              <a:gd name="connsiteY0" fmla="*/ 2601485 h 4002285"/>
              <a:gd name="connsiteX1" fmla="*/ 1000571 w 4002285"/>
              <a:gd name="connsiteY1" fmla="*/ 2601485 h 4002285"/>
              <a:gd name="connsiteX2" fmla="*/ 1000571 w 4002285"/>
              <a:gd name="connsiteY2" fmla="*/ 0 h 4002285"/>
              <a:gd name="connsiteX3" fmla="*/ 3001714 w 4002285"/>
              <a:gd name="connsiteY3" fmla="*/ 0 h 4002285"/>
              <a:gd name="connsiteX4" fmla="*/ 3001714 w 4002285"/>
              <a:gd name="connsiteY4" fmla="*/ 2601485 h 4002285"/>
              <a:gd name="connsiteX5" fmla="*/ 4002285 w 4002285"/>
              <a:gd name="connsiteY5" fmla="*/ 2601485 h 4002285"/>
              <a:gd name="connsiteX6" fmla="*/ 2001143 w 4002285"/>
              <a:gd name="connsiteY6" fmla="*/ 4002285 h 4002285"/>
              <a:gd name="connsiteX7" fmla="*/ 0 w 4002285"/>
              <a:gd name="connsiteY7" fmla="*/ 2601485 h 4002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2285" h="4002285">
                <a:moveTo>
                  <a:pt x="1400800" y="0"/>
                </a:moveTo>
                <a:lnTo>
                  <a:pt x="1400800" y="1000571"/>
                </a:lnTo>
                <a:lnTo>
                  <a:pt x="4002285" y="1000571"/>
                </a:lnTo>
                <a:lnTo>
                  <a:pt x="4002285" y="3001714"/>
                </a:lnTo>
                <a:lnTo>
                  <a:pt x="1400800" y="3001714"/>
                </a:lnTo>
                <a:lnTo>
                  <a:pt x="1400800" y="4002285"/>
                </a:lnTo>
                <a:lnTo>
                  <a:pt x="0" y="2001143"/>
                </a:lnTo>
                <a:lnTo>
                  <a:pt x="1400800" y="0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10395692"/>
              <a:satOff val="-47968"/>
              <a:lumOff val="176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6656" tIns="931784" rIns="181357" bIns="931784" numCol="1" spcCol="1270" anchor="ctr" anchorCtr="0">
            <a:noAutofit/>
          </a:bodyPr>
          <a:lstStyle/>
          <a:p>
            <a:pPr algn="ctr" defTabSz="11334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550" dirty="0"/>
              <a:t>Language comprehension</a:t>
            </a: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 rot="10800000" flipV="1">
            <a:off x="6503460" y="6382871"/>
            <a:ext cx="396417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it-IT" altLang="en-US" sz="1400" dirty="0">
                <a:solidFill>
                  <a:schemeClr val="bg2">
                    <a:lumMod val="75000"/>
                  </a:schemeClr>
                </a:solidFill>
                <a:latin typeface="Tw Cen MT" panose="020B0602020104020603" pitchFamily="34" charset="0"/>
              </a:rPr>
              <a:t>Hoover &amp; Gough, 1990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BE305C-A061-4B39-B3AE-2D8D6F8B5D5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685800"/>
            <a:fld id="{C6F2E027-27B8-4935-9A1D-CF6BCF33BE61}" type="slidenum">
              <a:rPr lang="en-US" smtClean="0">
                <a:solidFill>
                  <a:srgbClr val="595959">
                    <a:tint val="75000"/>
                  </a:srgbClr>
                </a:solidFill>
              </a:rPr>
              <a:pPr defTabSz="685800"/>
              <a:t>6</a:t>
            </a:fld>
            <a:endParaRPr lang="en-US" dirty="0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91FBC26-4455-4809-A747-23A27CFBC8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2690" y="638287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US"/>
            </a:defPPr>
            <a:lvl1pPr marL="0" algn="ct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fi-FI">
                <a:solidFill>
                  <a:srgbClr val="595959">
                    <a:tint val="75000"/>
                  </a:srgbClr>
                </a:solidFill>
              </a:rPr>
              <a:t>Devin Kearns (devin.kearns@gmail.com)</a:t>
            </a:r>
            <a:endParaRPr lang="en-US" dirty="0">
              <a:solidFill>
                <a:srgbClr val="59595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61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8"/>
          <p:cNvSpPr/>
          <p:nvPr/>
        </p:nvSpPr>
        <p:spPr>
          <a:xfrm>
            <a:off x="1705354" y="180679"/>
            <a:ext cx="3001714" cy="1289350"/>
          </a:xfrm>
          <a:custGeom>
            <a:avLst/>
            <a:gdLst>
              <a:gd name="connsiteX0" fmla="*/ 0 w 4002285"/>
              <a:gd name="connsiteY0" fmla="*/ 2601485 h 4002285"/>
              <a:gd name="connsiteX1" fmla="*/ 1000571 w 4002285"/>
              <a:gd name="connsiteY1" fmla="*/ 2601485 h 4002285"/>
              <a:gd name="connsiteX2" fmla="*/ 1000571 w 4002285"/>
              <a:gd name="connsiteY2" fmla="*/ 0 h 4002285"/>
              <a:gd name="connsiteX3" fmla="*/ 3001714 w 4002285"/>
              <a:gd name="connsiteY3" fmla="*/ 0 h 4002285"/>
              <a:gd name="connsiteX4" fmla="*/ 3001714 w 4002285"/>
              <a:gd name="connsiteY4" fmla="*/ 2601485 h 4002285"/>
              <a:gd name="connsiteX5" fmla="*/ 4002285 w 4002285"/>
              <a:gd name="connsiteY5" fmla="*/ 2601485 h 4002285"/>
              <a:gd name="connsiteX6" fmla="*/ 2001143 w 4002285"/>
              <a:gd name="connsiteY6" fmla="*/ 4002285 h 4002285"/>
              <a:gd name="connsiteX7" fmla="*/ 0 w 4002285"/>
              <a:gd name="connsiteY7" fmla="*/ 2601485 h 4002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2285" h="4002285">
                <a:moveTo>
                  <a:pt x="2601485" y="4002285"/>
                </a:moveTo>
                <a:lnTo>
                  <a:pt x="2601485" y="3001714"/>
                </a:lnTo>
                <a:lnTo>
                  <a:pt x="0" y="3001714"/>
                </a:lnTo>
                <a:lnTo>
                  <a:pt x="0" y="1000571"/>
                </a:lnTo>
                <a:lnTo>
                  <a:pt x="2601485" y="1000571"/>
                </a:lnTo>
                <a:lnTo>
                  <a:pt x="2601485" y="0"/>
                </a:lnTo>
                <a:lnTo>
                  <a:pt x="4002285" y="2001142"/>
                </a:lnTo>
                <a:lnTo>
                  <a:pt x="2601485" y="4002285"/>
                </a:lnTo>
                <a:close/>
              </a:path>
            </a:pathLst>
          </a:custGeom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1356" tIns="931784" rIns="706656" bIns="931784" numCol="1" spcCol="1270" anchor="ctr" anchorCtr="0">
            <a:noAutofit/>
          </a:bodyPr>
          <a:lstStyle/>
          <a:p>
            <a:pPr algn="ctr" defTabSz="11334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100" dirty="0">
                <a:solidFill>
                  <a:schemeClr val="bg2"/>
                </a:solidFill>
                <a:latin typeface="Tw Cen MT"/>
              </a:rPr>
              <a:t>Word recognition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14384" y="2035499"/>
            <a:ext cx="31101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2400" dirty="0">
                <a:solidFill>
                  <a:schemeClr val="bg1"/>
                </a:solidFill>
                <a:latin typeface="Tw Cen MT"/>
              </a:rPr>
              <a:t>Phonological awareness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14384" y="3520326"/>
            <a:ext cx="1863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2400" dirty="0">
                <a:solidFill>
                  <a:schemeClr val="bg1"/>
                </a:solidFill>
                <a:latin typeface="Tw Cen MT"/>
              </a:rPr>
              <a:t>Decoding skill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280645" y="5034383"/>
            <a:ext cx="22895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2400" dirty="0">
                <a:solidFill>
                  <a:schemeClr val="bg1"/>
                </a:solidFill>
                <a:latin typeface="Tw Cen MT"/>
              </a:rPr>
              <a:t>Recognizing words by sight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00483" y="6138205"/>
            <a:ext cx="559285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/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Tw Cen MT"/>
              </a:rPr>
              <a:t>adapted from Scarborough (2001): Scarborough, H. (2001). Connecting early language and literacy to later reading (dis)abilities: Evidence, theory, and practice. In S.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Tw Cen MT"/>
              </a:rPr>
              <a:t>Neuman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Tw Cen MT"/>
              </a:rPr>
              <a:t> &amp; D. Dickinson (Eds.), </a:t>
            </a:r>
            <a:r>
              <a:rPr lang="en-US" sz="1100" i="1" dirty="0">
                <a:solidFill>
                  <a:schemeClr val="bg2">
                    <a:lumMod val="75000"/>
                  </a:schemeClr>
                </a:solidFill>
                <a:latin typeface="Tw Cen MT"/>
              </a:rPr>
              <a:t>Handbook for research in early literacy 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Tw Cen MT"/>
              </a:rPr>
              <a:t>(pp. 97-110). New York, NY: Guilford Press</a:t>
            </a:r>
          </a:p>
        </p:txBody>
      </p:sp>
      <p:sp>
        <p:nvSpPr>
          <p:cNvPr id="23" name="Freeform 22"/>
          <p:cNvSpPr/>
          <p:nvPr/>
        </p:nvSpPr>
        <p:spPr>
          <a:xfrm>
            <a:off x="7497287" y="184559"/>
            <a:ext cx="3001715" cy="1289350"/>
          </a:xfrm>
          <a:custGeom>
            <a:avLst/>
            <a:gdLst>
              <a:gd name="connsiteX0" fmla="*/ 0 w 4002285"/>
              <a:gd name="connsiteY0" fmla="*/ 2601485 h 4002285"/>
              <a:gd name="connsiteX1" fmla="*/ 1000571 w 4002285"/>
              <a:gd name="connsiteY1" fmla="*/ 2601485 h 4002285"/>
              <a:gd name="connsiteX2" fmla="*/ 1000571 w 4002285"/>
              <a:gd name="connsiteY2" fmla="*/ 0 h 4002285"/>
              <a:gd name="connsiteX3" fmla="*/ 3001714 w 4002285"/>
              <a:gd name="connsiteY3" fmla="*/ 0 h 4002285"/>
              <a:gd name="connsiteX4" fmla="*/ 3001714 w 4002285"/>
              <a:gd name="connsiteY4" fmla="*/ 2601485 h 4002285"/>
              <a:gd name="connsiteX5" fmla="*/ 4002285 w 4002285"/>
              <a:gd name="connsiteY5" fmla="*/ 2601485 h 4002285"/>
              <a:gd name="connsiteX6" fmla="*/ 2001143 w 4002285"/>
              <a:gd name="connsiteY6" fmla="*/ 4002285 h 4002285"/>
              <a:gd name="connsiteX7" fmla="*/ 0 w 4002285"/>
              <a:gd name="connsiteY7" fmla="*/ 2601485 h 4002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2285" h="4002285">
                <a:moveTo>
                  <a:pt x="1400800" y="0"/>
                </a:moveTo>
                <a:lnTo>
                  <a:pt x="1400800" y="1000571"/>
                </a:lnTo>
                <a:lnTo>
                  <a:pt x="4002285" y="1000571"/>
                </a:lnTo>
                <a:lnTo>
                  <a:pt x="4002285" y="3001714"/>
                </a:lnTo>
                <a:lnTo>
                  <a:pt x="1400800" y="3001714"/>
                </a:lnTo>
                <a:lnTo>
                  <a:pt x="1400800" y="4002285"/>
                </a:lnTo>
                <a:lnTo>
                  <a:pt x="0" y="2001143"/>
                </a:lnTo>
                <a:lnTo>
                  <a:pt x="1400800" y="0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10395692"/>
              <a:satOff val="-47968"/>
              <a:lumOff val="176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6656" tIns="931784" rIns="181357" bIns="931784" numCol="1" spcCol="1270" anchor="ctr" anchorCtr="0">
            <a:noAutofit/>
          </a:bodyPr>
          <a:lstStyle/>
          <a:p>
            <a:pPr algn="ctr" defTabSz="11334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100" dirty="0">
                <a:solidFill>
                  <a:schemeClr val="bg2"/>
                </a:solidFill>
                <a:latin typeface="Tw Cen MT"/>
              </a:rPr>
              <a:t>Language comprehension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204976" y="3009026"/>
            <a:ext cx="1568215" cy="879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ts val="1500"/>
              </a:lnSpc>
            </a:pPr>
            <a:r>
              <a:rPr lang="en-US" sz="2000" dirty="0">
                <a:solidFill>
                  <a:schemeClr val="bg1"/>
                </a:solidFill>
                <a:latin typeface="Tw Cen MT"/>
              </a:rPr>
              <a:t>Accurate, well-paced, expressive text reading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/>
              <a:t>Reading</a:t>
            </a:r>
            <a:br>
              <a:rPr lang="en-US" sz="4000" dirty="0"/>
            </a:br>
            <a:r>
              <a:rPr lang="en-US" sz="4000" dirty="0"/>
              <a:t>Comprehension</a:t>
            </a:r>
          </a:p>
        </p:txBody>
      </p:sp>
      <p:sp>
        <p:nvSpPr>
          <p:cNvPr id="63520" name="Oval Callout 63519"/>
          <p:cNvSpPr/>
          <p:nvPr/>
        </p:nvSpPr>
        <p:spPr>
          <a:xfrm>
            <a:off x="1995589" y="2800703"/>
            <a:ext cx="902351" cy="637183"/>
          </a:xfrm>
          <a:prstGeom prst="wedgeEllipseCallout">
            <a:avLst>
              <a:gd name="adj1" fmla="val 21240"/>
              <a:gd name="adj2" fmla="val -1020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r>
              <a:rPr lang="en-US" sz="3200" dirty="0">
                <a:solidFill>
                  <a:srgbClr val="FFFFFF"/>
                </a:solidFill>
                <a:latin typeface="Tw Cen MT"/>
              </a:rPr>
              <a:t>/k/</a:t>
            </a:r>
          </a:p>
        </p:txBody>
      </p:sp>
      <p:sp>
        <p:nvSpPr>
          <p:cNvPr id="65" name="Oval Callout 64"/>
          <p:cNvSpPr/>
          <p:nvPr/>
        </p:nvSpPr>
        <p:spPr>
          <a:xfrm>
            <a:off x="2767272" y="2857643"/>
            <a:ext cx="951645" cy="629424"/>
          </a:xfrm>
          <a:prstGeom prst="wedgeEllipseCallout">
            <a:avLst>
              <a:gd name="adj1" fmla="val -22806"/>
              <a:gd name="adj2" fmla="val -1205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r>
              <a:rPr lang="en-US" sz="3200" dirty="0">
                <a:solidFill>
                  <a:srgbClr val="FFFFFF"/>
                </a:solidFill>
                <a:latin typeface="Tw Cen MT"/>
              </a:rPr>
              <a:t>/</a:t>
            </a:r>
            <a:r>
              <a:rPr lang="en-US" sz="3200" dirty="0">
                <a:solidFill>
                  <a:srgbClr val="FFFF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æ</a:t>
            </a:r>
            <a:r>
              <a:rPr lang="en-US" sz="3200" dirty="0">
                <a:solidFill>
                  <a:srgbClr val="FFFFFF"/>
                </a:solidFill>
                <a:latin typeface="Tw Cen MT"/>
              </a:rPr>
              <a:t>/</a:t>
            </a:r>
          </a:p>
        </p:txBody>
      </p:sp>
      <p:sp>
        <p:nvSpPr>
          <p:cNvPr id="66" name="Oval Callout 65"/>
          <p:cNvSpPr/>
          <p:nvPr/>
        </p:nvSpPr>
        <p:spPr>
          <a:xfrm>
            <a:off x="3593016" y="2629628"/>
            <a:ext cx="791806" cy="710845"/>
          </a:xfrm>
          <a:prstGeom prst="wedgeEllipseCallout">
            <a:avLst>
              <a:gd name="adj1" fmla="val -75833"/>
              <a:gd name="adj2" fmla="val -744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r>
              <a:rPr lang="en-US" sz="3200" dirty="0">
                <a:solidFill>
                  <a:srgbClr val="FFFFFF"/>
                </a:solidFill>
                <a:latin typeface="Tw Cen MT"/>
              </a:rPr>
              <a:t>/t/</a:t>
            </a:r>
          </a:p>
        </p:txBody>
      </p:sp>
      <p:sp>
        <p:nvSpPr>
          <p:cNvPr id="67" name="Oval Callout 66"/>
          <p:cNvSpPr/>
          <p:nvPr/>
        </p:nvSpPr>
        <p:spPr>
          <a:xfrm>
            <a:off x="2785782" y="4049395"/>
            <a:ext cx="980027" cy="477621"/>
          </a:xfrm>
          <a:prstGeom prst="wedgeEllipseCallout">
            <a:avLst>
              <a:gd name="adj1" fmla="val -49102"/>
              <a:gd name="adj2" fmla="val -635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r>
              <a:rPr lang="en-US" sz="3200" dirty="0">
                <a:solidFill>
                  <a:srgbClr val="FFFFFF"/>
                </a:solidFill>
                <a:latin typeface="Tw Cen MT"/>
              </a:rPr>
              <a:t>/</a:t>
            </a:r>
            <a:r>
              <a:rPr lang="en-US" sz="3200" dirty="0">
                <a:solidFill>
                  <a:srgbClr val="FFFF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æ</a:t>
            </a:r>
            <a:r>
              <a:rPr lang="en-US" sz="3200" dirty="0">
                <a:solidFill>
                  <a:srgbClr val="FFFFFF"/>
                </a:solidFill>
                <a:latin typeface="Tw Cen MT"/>
              </a:rPr>
              <a:t>/</a:t>
            </a:r>
          </a:p>
        </p:txBody>
      </p:sp>
      <p:sp>
        <p:nvSpPr>
          <p:cNvPr id="63521" name="TextBox 63520"/>
          <p:cNvSpPr txBox="1"/>
          <p:nvPr/>
        </p:nvSpPr>
        <p:spPr>
          <a:xfrm>
            <a:off x="2247779" y="3617545"/>
            <a:ext cx="60946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6000" dirty="0">
                <a:solidFill>
                  <a:srgbClr val="CC9900"/>
                </a:solidFill>
                <a:latin typeface="Tw Cen MT"/>
              </a:rPr>
              <a:t>a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455375" y="5660835"/>
            <a:ext cx="10070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4000" dirty="0">
                <a:solidFill>
                  <a:srgbClr val="FF8427">
                    <a:lumMod val="75000"/>
                  </a:srgbClr>
                </a:solidFill>
                <a:latin typeface="Tw Cen MT"/>
              </a:rPr>
              <a:t>who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474656" y="5833918"/>
            <a:ext cx="815858" cy="720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4000" dirty="0">
                <a:solidFill>
                  <a:srgbClr val="FF8427">
                    <a:lumMod val="75000"/>
                  </a:srgbClr>
                </a:solidFill>
                <a:latin typeface="Tw Cen MT"/>
              </a:rPr>
              <a:t>cat</a:t>
            </a:r>
          </a:p>
        </p:txBody>
      </p:sp>
      <p:pic>
        <p:nvPicPr>
          <p:cNvPr id="63526" name="Picture 635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87345">
            <a:off x="4309923" y="2542153"/>
            <a:ext cx="1108319" cy="470820"/>
          </a:xfrm>
          <a:prstGeom prst="rect">
            <a:avLst/>
          </a:prstGeom>
        </p:spPr>
      </p:pic>
      <p:pic>
        <p:nvPicPr>
          <p:cNvPr id="63535" name="Picture 635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7394" y="3267552"/>
            <a:ext cx="1360478" cy="484674"/>
          </a:xfrm>
          <a:prstGeom prst="rect">
            <a:avLst/>
          </a:prstGeom>
        </p:spPr>
      </p:pic>
      <p:pic>
        <p:nvPicPr>
          <p:cNvPr id="63538" name="Picture 635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609394">
            <a:off x="3857266" y="4214008"/>
            <a:ext cx="1838103" cy="1240329"/>
          </a:xfrm>
          <a:prstGeom prst="rect">
            <a:avLst/>
          </a:prstGeom>
        </p:spPr>
      </p:pic>
      <p:sp>
        <p:nvSpPr>
          <p:cNvPr id="63539" name="TextBox 63538"/>
          <p:cNvSpPr txBox="1"/>
          <p:nvPr/>
        </p:nvSpPr>
        <p:spPr>
          <a:xfrm>
            <a:off x="5124331" y="3160250"/>
            <a:ext cx="16323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4000" dirty="0">
                <a:solidFill>
                  <a:srgbClr val="FF8427">
                    <a:lumMod val="75000"/>
                  </a:srgbClr>
                </a:solidFill>
                <a:latin typeface="Tw Cen MT"/>
              </a:rPr>
              <a:t>fluency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627A1F64-148C-4C6C-93E2-DCC1E78C985E}"/>
                  </a:ext>
                </a:extLst>
              </p14:cNvPr>
              <p14:cNvContentPartPr/>
              <p14:nvPr/>
            </p14:nvContentPartPr>
            <p14:xfrm>
              <a:off x="1598084" y="2035498"/>
              <a:ext cx="682560" cy="3829881"/>
            </p14:xfrm>
          </p:contentPart>
        </mc:Choice>
        <mc:Fallback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627A1F64-148C-4C6C-93E2-DCC1E78C985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581182" y="2018580"/>
                <a:ext cx="715645" cy="3862997"/>
              </a:xfrm>
              <a:prstGeom prst="rect">
                <a:avLst/>
              </a:prstGeom>
            </p:spPr>
          </p:pic>
        </mc:Fallback>
      </mc:AlternateContent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74625F-B1FC-4061-9A4B-DBB5CD4D2C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685800"/>
            <a:fld id="{C6F2E027-27B8-4935-9A1D-CF6BCF33BE61}" type="slidenum">
              <a:rPr lang="en-US" smtClean="0">
                <a:solidFill>
                  <a:srgbClr val="595959">
                    <a:tint val="75000"/>
                  </a:srgbClr>
                </a:solidFill>
              </a:rPr>
              <a:pPr defTabSz="685800"/>
              <a:t>7</a:t>
            </a:fld>
            <a:endParaRPr lang="en-US" dirty="0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7B9B6C5-A26F-44AE-B33F-5FA094C0BE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2690" y="638287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US"/>
            </a:defPPr>
            <a:lvl1pPr marL="0" algn="ct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fi-FI">
                <a:solidFill>
                  <a:srgbClr val="595959">
                    <a:tint val="75000"/>
                  </a:srgbClr>
                </a:solidFill>
              </a:rPr>
              <a:t>Devin Kearns (devin.kearns@gmail.com)</a:t>
            </a:r>
            <a:endParaRPr lang="en-US" dirty="0">
              <a:solidFill>
                <a:srgbClr val="59595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949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1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400"/>
                                        <p:tgtEl>
                                          <p:spTgt spid="63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500"/>
                                        <p:tgtEl>
                                          <p:spTgt spid="6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400"/>
                                        <p:tgtEl>
                                          <p:spTgt spid="63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1" grpId="0"/>
      <p:bldP spid="23" grpId="0" animBg="1"/>
      <p:bldP spid="24" grpId="0"/>
      <p:bldP spid="24" grpId="1"/>
      <p:bldP spid="63520" grpId="0" animBg="1"/>
      <p:bldP spid="63520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3521" grpId="0"/>
      <p:bldP spid="63521" grpId="1"/>
      <p:bldP spid="69" grpId="0"/>
      <p:bldP spid="69" grpId="1"/>
      <p:bldP spid="70" grpId="0"/>
      <p:bldP spid="70" grpId="1"/>
      <p:bldP spid="635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/>
              <a:t>Reading</a:t>
            </a:r>
            <a:br>
              <a:rPr lang="en-US" sz="4000" dirty="0"/>
            </a:br>
            <a:r>
              <a:rPr lang="en-US" sz="4000" dirty="0"/>
              <a:t>Comprehension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683730" y="2525249"/>
            <a:ext cx="2353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/>
            <a:r>
              <a:rPr lang="en-US" dirty="0">
                <a:solidFill>
                  <a:schemeClr val="bg1"/>
                </a:solidFill>
                <a:latin typeface="Tw Cen MT"/>
              </a:rPr>
              <a:t>Background knowledge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09648" y="3107876"/>
            <a:ext cx="2327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/>
            <a:r>
              <a:rPr lang="en-US" dirty="0">
                <a:solidFill>
                  <a:schemeClr val="bg1"/>
                </a:solidFill>
                <a:latin typeface="Tw Cen MT"/>
              </a:rPr>
              <a:t>Vocabulary knowledge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020410" y="4936475"/>
            <a:ext cx="2038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/>
            <a:r>
              <a:rPr lang="en-US" dirty="0">
                <a:solidFill>
                  <a:schemeClr val="bg1"/>
                </a:solidFill>
                <a:latin typeface="Tw Cen MT"/>
              </a:rPr>
              <a:t>Ability to apply effective strategies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704916" y="3741969"/>
            <a:ext cx="2353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/>
            <a:r>
              <a:rPr lang="en-US" dirty="0">
                <a:solidFill>
                  <a:schemeClr val="bg1"/>
                </a:solidFill>
                <a:latin typeface="Tw Cen MT"/>
              </a:rPr>
              <a:t>Verbal reasoning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704916" y="4218253"/>
            <a:ext cx="2353665" cy="488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>
              <a:lnSpc>
                <a:spcPts val="1500"/>
              </a:lnSpc>
            </a:pPr>
            <a:r>
              <a:rPr lang="en-US" dirty="0">
                <a:solidFill>
                  <a:schemeClr val="bg1"/>
                </a:solidFill>
                <a:latin typeface="Tw Cen MT"/>
              </a:rPr>
              <a:t>Skill in using syntax and language structure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0" name="Ink 29"/>
              <p14:cNvContentPartPr/>
              <p14:nvPr/>
            </p14:nvContentPartPr>
            <p14:xfrm>
              <a:off x="9777189" y="2412001"/>
              <a:ext cx="776250" cy="3416292"/>
            </p14:xfrm>
          </p:contentPart>
        </mc:Choice>
        <mc:Fallback>
          <p:pic>
            <p:nvPicPr>
              <p:cNvPr id="30" name="Ink 2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760283" y="2395085"/>
                <a:ext cx="809343" cy="344940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6" name="Ink 35"/>
              <p14:cNvContentPartPr/>
              <p14:nvPr/>
            </p14:nvContentPartPr>
            <p14:xfrm rot="21140798">
              <a:off x="6851702" y="2457387"/>
              <a:ext cx="1289520" cy="3299735"/>
            </p14:xfrm>
          </p:contentPart>
        </mc:Choice>
        <mc:Fallback>
          <p:pic>
            <p:nvPicPr>
              <p:cNvPr id="36" name="Ink 35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 rot="21140798">
                <a:off x="6834791" y="2440469"/>
                <a:ext cx="1322622" cy="3332851"/>
              </a:xfrm>
              <a:prstGeom prst="rect">
                <a:avLst/>
              </a:prstGeom>
            </p:spPr>
          </p:pic>
        </mc:Fallback>
      </mc:AlternateContent>
      <p:sp>
        <p:nvSpPr>
          <p:cNvPr id="35" name="TextBox 34"/>
          <p:cNvSpPr txBox="1"/>
          <p:nvPr/>
        </p:nvSpPr>
        <p:spPr>
          <a:xfrm>
            <a:off x="4900483" y="6138205"/>
            <a:ext cx="559285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/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Tw Cen MT"/>
              </a:rPr>
              <a:t>adapted from Scarborough (2001): Scarborough, H. (2001). Connecting early language and literacy to later reading (dis)abilities: Evidence, theory, and practice. In S.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Tw Cen MT"/>
              </a:rPr>
              <a:t>Neuman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Tw Cen MT"/>
              </a:rPr>
              <a:t> &amp; D. Dickinson (Eds.), </a:t>
            </a:r>
            <a:r>
              <a:rPr lang="en-US" sz="1100" i="1" dirty="0">
                <a:solidFill>
                  <a:schemeClr val="bg2">
                    <a:lumMod val="75000"/>
                  </a:schemeClr>
                </a:solidFill>
                <a:latin typeface="Tw Cen MT"/>
              </a:rPr>
              <a:t>Handbook for research in early literacy 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Tw Cen MT"/>
              </a:rPr>
              <a:t>(pp. 97-110). New York, NY: Guilford Press</a:t>
            </a:r>
          </a:p>
        </p:txBody>
      </p:sp>
      <p:sp>
        <p:nvSpPr>
          <p:cNvPr id="24" name="Freeform 23"/>
          <p:cNvSpPr/>
          <p:nvPr/>
        </p:nvSpPr>
        <p:spPr>
          <a:xfrm>
            <a:off x="1705354" y="180679"/>
            <a:ext cx="3001714" cy="1289350"/>
          </a:xfrm>
          <a:custGeom>
            <a:avLst/>
            <a:gdLst>
              <a:gd name="connsiteX0" fmla="*/ 0 w 4002285"/>
              <a:gd name="connsiteY0" fmla="*/ 2601485 h 4002285"/>
              <a:gd name="connsiteX1" fmla="*/ 1000571 w 4002285"/>
              <a:gd name="connsiteY1" fmla="*/ 2601485 h 4002285"/>
              <a:gd name="connsiteX2" fmla="*/ 1000571 w 4002285"/>
              <a:gd name="connsiteY2" fmla="*/ 0 h 4002285"/>
              <a:gd name="connsiteX3" fmla="*/ 3001714 w 4002285"/>
              <a:gd name="connsiteY3" fmla="*/ 0 h 4002285"/>
              <a:gd name="connsiteX4" fmla="*/ 3001714 w 4002285"/>
              <a:gd name="connsiteY4" fmla="*/ 2601485 h 4002285"/>
              <a:gd name="connsiteX5" fmla="*/ 4002285 w 4002285"/>
              <a:gd name="connsiteY5" fmla="*/ 2601485 h 4002285"/>
              <a:gd name="connsiteX6" fmla="*/ 2001143 w 4002285"/>
              <a:gd name="connsiteY6" fmla="*/ 4002285 h 4002285"/>
              <a:gd name="connsiteX7" fmla="*/ 0 w 4002285"/>
              <a:gd name="connsiteY7" fmla="*/ 2601485 h 4002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2285" h="4002285">
                <a:moveTo>
                  <a:pt x="2601485" y="4002285"/>
                </a:moveTo>
                <a:lnTo>
                  <a:pt x="2601485" y="3001714"/>
                </a:lnTo>
                <a:lnTo>
                  <a:pt x="0" y="3001714"/>
                </a:lnTo>
                <a:lnTo>
                  <a:pt x="0" y="1000571"/>
                </a:lnTo>
                <a:lnTo>
                  <a:pt x="2601485" y="1000571"/>
                </a:lnTo>
                <a:lnTo>
                  <a:pt x="2601485" y="0"/>
                </a:lnTo>
                <a:lnTo>
                  <a:pt x="4002285" y="2001142"/>
                </a:lnTo>
                <a:lnTo>
                  <a:pt x="2601485" y="4002285"/>
                </a:lnTo>
                <a:close/>
              </a:path>
            </a:pathLst>
          </a:custGeom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1356" tIns="931784" rIns="706656" bIns="931784" numCol="1" spcCol="1270" anchor="ctr" anchorCtr="0">
            <a:noAutofit/>
          </a:bodyPr>
          <a:lstStyle/>
          <a:p>
            <a:pPr algn="ctr" defTabSz="11334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100" dirty="0">
                <a:solidFill>
                  <a:schemeClr val="bg2"/>
                </a:solidFill>
                <a:latin typeface="Tw Cen MT"/>
              </a:rPr>
              <a:t>Word recognition</a:t>
            </a:r>
          </a:p>
        </p:txBody>
      </p:sp>
      <p:sp>
        <p:nvSpPr>
          <p:cNvPr id="38" name="Freeform 37"/>
          <p:cNvSpPr/>
          <p:nvPr/>
        </p:nvSpPr>
        <p:spPr>
          <a:xfrm>
            <a:off x="7497287" y="184559"/>
            <a:ext cx="3001715" cy="1289350"/>
          </a:xfrm>
          <a:custGeom>
            <a:avLst/>
            <a:gdLst>
              <a:gd name="connsiteX0" fmla="*/ 0 w 4002285"/>
              <a:gd name="connsiteY0" fmla="*/ 2601485 h 4002285"/>
              <a:gd name="connsiteX1" fmla="*/ 1000571 w 4002285"/>
              <a:gd name="connsiteY1" fmla="*/ 2601485 h 4002285"/>
              <a:gd name="connsiteX2" fmla="*/ 1000571 w 4002285"/>
              <a:gd name="connsiteY2" fmla="*/ 0 h 4002285"/>
              <a:gd name="connsiteX3" fmla="*/ 3001714 w 4002285"/>
              <a:gd name="connsiteY3" fmla="*/ 0 h 4002285"/>
              <a:gd name="connsiteX4" fmla="*/ 3001714 w 4002285"/>
              <a:gd name="connsiteY4" fmla="*/ 2601485 h 4002285"/>
              <a:gd name="connsiteX5" fmla="*/ 4002285 w 4002285"/>
              <a:gd name="connsiteY5" fmla="*/ 2601485 h 4002285"/>
              <a:gd name="connsiteX6" fmla="*/ 2001143 w 4002285"/>
              <a:gd name="connsiteY6" fmla="*/ 4002285 h 4002285"/>
              <a:gd name="connsiteX7" fmla="*/ 0 w 4002285"/>
              <a:gd name="connsiteY7" fmla="*/ 2601485 h 4002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2285" h="4002285">
                <a:moveTo>
                  <a:pt x="1400800" y="0"/>
                </a:moveTo>
                <a:lnTo>
                  <a:pt x="1400800" y="1000571"/>
                </a:lnTo>
                <a:lnTo>
                  <a:pt x="4002285" y="1000571"/>
                </a:lnTo>
                <a:lnTo>
                  <a:pt x="4002285" y="3001714"/>
                </a:lnTo>
                <a:lnTo>
                  <a:pt x="1400800" y="3001714"/>
                </a:lnTo>
                <a:lnTo>
                  <a:pt x="1400800" y="4002285"/>
                </a:lnTo>
                <a:lnTo>
                  <a:pt x="0" y="2001143"/>
                </a:lnTo>
                <a:lnTo>
                  <a:pt x="1400800" y="0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10395692"/>
              <a:satOff val="-47968"/>
              <a:lumOff val="176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6656" tIns="931784" rIns="181357" bIns="931784" numCol="1" spcCol="1270" anchor="ctr" anchorCtr="0">
            <a:noAutofit/>
          </a:bodyPr>
          <a:lstStyle/>
          <a:p>
            <a:pPr algn="ctr" defTabSz="11334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100" dirty="0">
                <a:solidFill>
                  <a:schemeClr val="bg2"/>
                </a:solidFill>
                <a:latin typeface="Tw Cen MT"/>
              </a:rPr>
              <a:t>Language comprehension</a:t>
            </a:r>
          </a:p>
        </p:txBody>
      </p:sp>
      <p:sp>
        <p:nvSpPr>
          <p:cNvPr id="39" name="Title 2"/>
          <p:cNvSpPr txBox="1">
            <a:spLocks/>
          </p:cNvSpPr>
          <p:nvPr/>
        </p:nvSpPr>
        <p:spPr>
          <a:xfrm>
            <a:off x="1814384" y="365126"/>
            <a:ext cx="8575589" cy="92821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>
                    <a:lumMod val="20000"/>
                    <a:lumOff val="80000"/>
                  </a:schemeClr>
                </a:solidFill>
                <a:latin typeface="Tw Cen MT Condensed Extra Bold" panose="020B0803020202020204" pitchFamily="34" charset="0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E809E9-6113-4570-9C9A-897AA9C4D6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685800"/>
            <a:fld id="{C6F2E027-27B8-4935-9A1D-CF6BCF33BE61}" type="slidenum">
              <a:rPr lang="en-US" smtClean="0">
                <a:solidFill>
                  <a:srgbClr val="595959">
                    <a:tint val="75000"/>
                  </a:srgbClr>
                </a:solidFill>
              </a:rPr>
              <a:pPr defTabSz="685800"/>
              <a:t>8</a:t>
            </a:fld>
            <a:endParaRPr lang="en-US" dirty="0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8DAB3B-0BC8-4BBB-9462-601E4482B7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2690" y="638287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US"/>
            </a:defPPr>
            <a:lvl1pPr marL="0" algn="ct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fi-FI">
                <a:solidFill>
                  <a:srgbClr val="595959">
                    <a:tint val="75000"/>
                  </a:srgbClr>
                </a:solidFill>
              </a:rPr>
              <a:t>Devin Kearns (devin.kearns@gmail.com)</a:t>
            </a:r>
            <a:endParaRPr lang="en-US" dirty="0">
              <a:solidFill>
                <a:srgbClr val="59595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67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/>
              <a:t>Reading</a:t>
            </a:r>
            <a:br>
              <a:rPr lang="en-US" sz="4000" dirty="0"/>
            </a:br>
            <a:r>
              <a:rPr lang="en-US" sz="4000" dirty="0"/>
              <a:t>Comprehension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683730" y="2525249"/>
            <a:ext cx="2353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/>
            <a:r>
              <a:rPr lang="en-US" dirty="0">
                <a:solidFill>
                  <a:schemeClr val="bg1"/>
                </a:solidFill>
                <a:latin typeface="Tw Cen MT"/>
              </a:rPr>
              <a:t>Background knowledge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09648" y="3107876"/>
            <a:ext cx="2327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/>
            <a:r>
              <a:rPr lang="en-US" dirty="0">
                <a:solidFill>
                  <a:schemeClr val="bg1"/>
                </a:solidFill>
                <a:latin typeface="Tw Cen MT"/>
              </a:rPr>
              <a:t>Vocabulary knowledge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020410" y="4936475"/>
            <a:ext cx="2038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/>
            <a:r>
              <a:rPr lang="en-US" dirty="0">
                <a:solidFill>
                  <a:schemeClr val="bg1"/>
                </a:solidFill>
                <a:latin typeface="Tw Cen MT"/>
              </a:rPr>
              <a:t>Ability to apply effective strategies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704916" y="3741969"/>
            <a:ext cx="2353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/>
            <a:r>
              <a:rPr lang="en-US" dirty="0">
                <a:solidFill>
                  <a:schemeClr val="bg1"/>
                </a:solidFill>
                <a:latin typeface="Tw Cen MT"/>
              </a:rPr>
              <a:t>Verbal reasoning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704916" y="4218253"/>
            <a:ext cx="2353665" cy="488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>
              <a:lnSpc>
                <a:spcPts val="1500"/>
              </a:lnSpc>
            </a:pPr>
            <a:r>
              <a:rPr lang="en-US" dirty="0">
                <a:solidFill>
                  <a:schemeClr val="bg1"/>
                </a:solidFill>
                <a:latin typeface="Tw Cen MT"/>
              </a:rPr>
              <a:t>Skill in using syntax and language structure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0" name="Ink 29"/>
              <p14:cNvContentPartPr/>
              <p14:nvPr/>
            </p14:nvContentPartPr>
            <p14:xfrm>
              <a:off x="9777189" y="2412001"/>
              <a:ext cx="776250" cy="3416292"/>
            </p14:xfrm>
          </p:contentPart>
        </mc:Choice>
        <mc:Fallback>
          <p:pic>
            <p:nvPicPr>
              <p:cNvPr id="30" name="Ink 2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760283" y="2395085"/>
                <a:ext cx="809343" cy="344940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6" name="Ink 35"/>
              <p14:cNvContentPartPr/>
              <p14:nvPr/>
            </p14:nvContentPartPr>
            <p14:xfrm rot="21140798">
              <a:off x="6851702" y="2457387"/>
              <a:ext cx="1289520" cy="3299735"/>
            </p14:xfrm>
          </p:contentPart>
        </mc:Choice>
        <mc:Fallback>
          <p:pic>
            <p:nvPicPr>
              <p:cNvPr id="36" name="Ink 35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 rot="21140798">
                <a:off x="6834791" y="2440469"/>
                <a:ext cx="1322622" cy="3332851"/>
              </a:xfrm>
              <a:prstGeom prst="rect">
                <a:avLst/>
              </a:prstGeom>
            </p:spPr>
          </p:pic>
        </mc:Fallback>
      </mc:AlternateContent>
      <p:sp>
        <p:nvSpPr>
          <p:cNvPr id="35" name="TextBox 34"/>
          <p:cNvSpPr txBox="1"/>
          <p:nvPr/>
        </p:nvSpPr>
        <p:spPr>
          <a:xfrm>
            <a:off x="4900483" y="6138205"/>
            <a:ext cx="559285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/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Tw Cen MT"/>
              </a:rPr>
              <a:t>adapted from Scarborough (2001): Scarborough, H. (2001). Connecting early language and literacy to later reading (dis)abilities: Evidence, theory, and practice. In S.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Tw Cen MT"/>
              </a:rPr>
              <a:t>Neuman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Tw Cen MT"/>
              </a:rPr>
              <a:t> &amp; D. Dickinson (Eds.), </a:t>
            </a:r>
            <a:r>
              <a:rPr lang="en-US" sz="1100" i="1" dirty="0">
                <a:solidFill>
                  <a:schemeClr val="bg2">
                    <a:lumMod val="75000"/>
                  </a:schemeClr>
                </a:solidFill>
                <a:latin typeface="Tw Cen MT"/>
              </a:rPr>
              <a:t>Handbook for research in early literacy 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Tw Cen MT"/>
              </a:rPr>
              <a:t>(pp. 97-110). New York, NY: Guilford Press</a:t>
            </a:r>
          </a:p>
        </p:txBody>
      </p:sp>
      <p:sp>
        <p:nvSpPr>
          <p:cNvPr id="24" name="Freeform 23"/>
          <p:cNvSpPr/>
          <p:nvPr/>
        </p:nvSpPr>
        <p:spPr>
          <a:xfrm>
            <a:off x="1705354" y="180679"/>
            <a:ext cx="3001714" cy="1289350"/>
          </a:xfrm>
          <a:custGeom>
            <a:avLst/>
            <a:gdLst>
              <a:gd name="connsiteX0" fmla="*/ 0 w 4002285"/>
              <a:gd name="connsiteY0" fmla="*/ 2601485 h 4002285"/>
              <a:gd name="connsiteX1" fmla="*/ 1000571 w 4002285"/>
              <a:gd name="connsiteY1" fmla="*/ 2601485 h 4002285"/>
              <a:gd name="connsiteX2" fmla="*/ 1000571 w 4002285"/>
              <a:gd name="connsiteY2" fmla="*/ 0 h 4002285"/>
              <a:gd name="connsiteX3" fmla="*/ 3001714 w 4002285"/>
              <a:gd name="connsiteY3" fmla="*/ 0 h 4002285"/>
              <a:gd name="connsiteX4" fmla="*/ 3001714 w 4002285"/>
              <a:gd name="connsiteY4" fmla="*/ 2601485 h 4002285"/>
              <a:gd name="connsiteX5" fmla="*/ 4002285 w 4002285"/>
              <a:gd name="connsiteY5" fmla="*/ 2601485 h 4002285"/>
              <a:gd name="connsiteX6" fmla="*/ 2001143 w 4002285"/>
              <a:gd name="connsiteY6" fmla="*/ 4002285 h 4002285"/>
              <a:gd name="connsiteX7" fmla="*/ 0 w 4002285"/>
              <a:gd name="connsiteY7" fmla="*/ 2601485 h 4002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2285" h="4002285">
                <a:moveTo>
                  <a:pt x="2601485" y="4002285"/>
                </a:moveTo>
                <a:lnTo>
                  <a:pt x="2601485" y="3001714"/>
                </a:lnTo>
                <a:lnTo>
                  <a:pt x="0" y="3001714"/>
                </a:lnTo>
                <a:lnTo>
                  <a:pt x="0" y="1000571"/>
                </a:lnTo>
                <a:lnTo>
                  <a:pt x="2601485" y="1000571"/>
                </a:lnTo>
                <a:lnTo>
                  <a:pt x="2601485" y="0"/>
                </a:lnTo>
                <a:lnTo>
                  <a:pt x="4002285" y="2001142"/>
                </a:lnTo>
                <a:lnTo>
                  <a:pt x="2601485" y="4002285"/>
                </a:lnTo>
                <a:close/>
              </a:path>
            </a:pathLst>
          </a:custGeom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1356" tIns="931784" rIns="706656" bIns="931784" numCol="1" spcCol="1270" anchor="ctr" anchorCtr="0">
            <a:noAutofit/>
          </a:bodyPr>
          <a:lstStyle/>
          <a:p>
            <a:pPr algn="ctr" defTabSz="11334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100" dirty="0">
                <a:solidFill>
                  <a:schemeClr val="bg2"/>
                </a:solidFill>
                <a:latin typeface="Tw Cen MT"/>
              </a:rPr>
              <a:t>Word recognition</a:t>
            </a:r>
          </a:p>
        </p:txBody>
      </p:sp>
      <p:sp>
        <p:nvSpPr>
          <p:cNvPr id="38" name="Freeform 37"/>
          <p:cNvSpPr/>
          <p:nvPr/>
        </p:nvSpPr>
        <p:spPr>
          <a:xfrm>
            <a:off x="7497287" y="184559"/>
            <a:ext cx="3001715" cy="1289350"/>
          </a:xfrm>
          <a:custGeom>
            <a:avLst/>
            <a:gdLst>
              <a:gd name="connsiteX0" fmla="*/ 0 w 4002285"/>
              <a:gd name="connsiteY0" fmla="*/ 2601485 h 4002285"/>
              <a:gd name="connsiteX1" fmla="*/ 1000571 w 4002285"/>
              <a:gd name="connsiteY1" fmla="*/ 2601485 h 4002285"/>
              <a:gd name="connsiteX2" fmla="*/ 1000571 w 4002285"/>
              <a:gd name="connsiteY2" fmla="*/ 0 h 4002285"/>
              <a:gd name="connsiteX3" fmla="*/ 3001714 w 4002285"/>
              <a:gd name="connsiteY3" fmla="*/ 0 h 4002285"/>
              <a:gd name="connsiteX4" fmla="*/ 3001714 w 4002285"/>
              <a:gd name="connsiteY4" fmla="*/ 2601485 h 4002285"/>
              <a:gd name="connsiteX5" fmla="*/ 4002285 w 4002285"/>
              <a:gd name="connsiteY5" fmla="*/ 2601485 h 4002285"/>
              <a:gd name="connsiteX6" fmla="*/ 2001143 w 4002285"/>
              <a:gd name="connsiteY6" fmla="*/ 4002285 h 4002285"/>
              <a:gd name="connsiteX7" fmla="*/ 0 w 4002285"/>
              <a:gd name="connsiteY7" fmla="*/ 2601485 h 4002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2285" h="4002285">
                <a:moveTo>
                  <a:pt x="1400800" y="0"/>
                </a:moveTo>
                <a:lnTo>
                  <a:pt x="1400800" y="1000571"/>
                </a:lnTo>
                <a:lnTo>
                  <a:pt x="4002285" y="1000571"/>
                </a:lnTo>
                <a:lnTo>
                  <a:pt x="4002285" y="3001714"/>
                </a:lnTo>
                <a:lnTo>
                  <a:pt x="1400800" y="3001714"/>
                </a:lnTo>
                <a:lnTo>
                  <a:pt x="1400800" y="4002285"/>
                </a:lnTo>
                <a:lnTo>
                  <a:pt x="0" y="2001143"/>
                </a:lnTo>
                <a:lnTo>
                  <a:pt x="1400800" y="0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10395692"/>
              <a:satOff val="-47968"/>
              <a:lumOff val="176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6656" tIns="931784" rIns="181357" bIns="931784" numCol="1" spcCol="1270" anchor="ctr" anchorCtr="0">
            <a:noAutofit/>
          </a:bodyPr>
          <a:lstStyle/>
          <a:p>
            <a:pPr algn="ctr" defTabSz="11334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100" dirty="0">
                <a:solidFill>
                  <a:schemeClr val="bg2"/>
                </a:solidFill>
                <a:latin typeface="Tw Cen MT"/>
              </a:rPr>
              <a:t>Language comprehension</a:t>
            </a:r>
          </a:p>
        </p:txBody>
      </p:sp>
      <p:sp>
        <p:nvSpPr>
          <p:cNvPr id="39" name="Title 2"/>
          <p:cNvSpPr txBox="1">
            <a:spLocks/>
          </p:cNvSpPr>
          <p:nvPr/>
        </p:nvSpPr>
        <p:spPr>
          <a:xfrm>
            <a:off x="1814384" y="365126"/>
            <a:ext cx="8575589" cy="92821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>
                    <a:lumMod val="20000"/>
                    <a:lumOff val="80000"/>
                  </a:schemeClr>
                </a:solidFill>
                <a:latin typeface="Tw Cen MT Condensed Extra Bold" panose="020B0803020202020204" pitchFamily="34" charset="0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A2E2B841-93B5-42FB-AFBF-01FB1E5EAF54}"/>
              </a:ext>
            </a:extLst>
          </p:cNvPr>
          <p:cNvSpPr txBox="1"/>
          <p:nvPr/>
        </p:nvSpPr>
        <p:spPr>
          <a:xfrm>
            <a:off x="1814384" y="2035499"/>
            <a:ext cx="31101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2400" dirty="0">
                <a:solidFill>
                  <a:schemeClr val="bg1"/>
                </a:solidFill>
                <a:latin typeface="Tw Cen MT"/>
              </a:rPr>
              <a:t>Phonological awareness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2F662C0-7E5A-4548-9858-1A9AD88091FA}"/>
              </a:ext>
            </a:extLst>
          </p:cNvPr>
          <p:cNvSpPr txBox="1"/>
          <p:nvPr/>
        </p:nvSpPr>
        <p:spPr>
          <a:xfrm>
            <a:off x="1814384" y="3520326"/>
            <a:ext cx="1863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2400" dirty="0">
                <a:solidFill>
                  <a:schemeClr val="bg1"/>
                </a:solidFill>
                <a:latin typeface="Tw Cen MT"/>
              </a:rPr>
              <a:t>Decoding skill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3E74C45-2131-4852-9C28-22D7C00FC1E2}"/>
              </a:ext>
            </a:extLst>
          </p:cNvPr>
          <p:cNvSpPr txBox="1"/>
          <p:nvPr/>
        </p:nvSpPr>
        <p:spPr>
          <a:xfrm>
            <a:off x="2280645" y="5034383"/>
            <a:ext cx="22895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2400" dirty="0">
                <a:solidFill>
                  <a:schemeClr val="bg1"/>
                </a:solidFill>
                <a:latin typeface="Tw Cen MT"/>
              </a:rPr>
              <a:t>Recognizing words by sight</a:t>
            </a: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8E05663A-7369-4A8A-9FE4-757ED238DA1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787345">
            <a:off x="4309923" y="2542153"/>
            <a:ext cx="1108319" cy="47082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E5D3DA02-4BE6-405C-9C44-0258A6D96A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77394" y="3267552"/>
            <a:ext cx="1360478" cy="484674"/>
          </a:xfrm>
          <a:prstGeom prst="rect">
            <a:avLst/>
          </a:prstGeom>
        </p:spPr>
      </p:pic>
      <p:sp>
        <p:nvSpPr>
          <p:cNvPr id="74" name="TextBox 73">
            <a:extLst>
              <a:ext uri="{FF2B5EF4-FFF2-40B4-BE49-F238E27FC236}">
                <a16:creationId xmlns:a16="http://schemas.microsoft.com/office/drawing/2014/main" id="{3A4B32D1-80F2-412B-857D-6470508A713E}"/>
              </a:ext>
            </a:extLst>
          </p:cNvPr>
          <p:cNvSpPr txBox="1"/>
          <p:nvPr/>
        </p:nvSpPr>
        <p:spPr>
          <a:xfrm>
            <a:off x="5124331" y="3160250"/>
            <a:ext cx="16323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4000" dirty="0">
                <a:solidFill>
                  <a:srgbClr val="FF8427">
                    <a:lumMod val="75000"/>
                  </a:srgbClr>
                </a:solidFill>
                <a:latin typeface="Tw Cen MT"/>
              </a:rPr>
              <a:t>fluency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1460A87B-5E2E-48BA-A468-E290C572463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0609394">
            <a:off x="3857266" y="4214008"/>
            <a:ext cx="1838103" cy="1240329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77" name="Ink 76">
                <a:extLst>
                  <a:ext uri="{FF2B5EF4-FFF2-40B4-BE49-F238E27FC236}">
                    <a16:creationId xmlns:a16="http://schemas.microsoft.com/office/drawing/2014/main" id="{FBCE71E2-8512-4358-A5E6-CAC7ED791296}"/>
                  </a:ext>
                </a:extLst>
              </p14:cNvPr>
              <p14:cNvContentPartPr/>
              <p14:nvPr/>
            </p14:nvContentPartPr>
            <p14:xfrm>
              <a:off x="1598084" y="2035498"/>
              <a:ext cx="682560" cy="3829881"/>
            </p14:xfrm>
          </p:contentPart>
        </mc:Choice>
        <mc:Fallback>
          <p:pic>
            <p:nvPicPr>
              <p:cNvPr id="77" name="Ink 76">
                <a:extLst>
                  <a:ext uri="{FF2B5EF4-FFF2-40B4-BE49-F238E27FC236}">
                    <a16:creationId xmlns:a16="http://schemas.microsoft.com/office/drawing/2014/main" id="{FBCE71E2-8512-4358-A5E6-CAC7ED791296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581182" y="2018580"/>
                <a:ext cx="715645" cy="3862997"/>
              </a:xfrm>
              <a:prstGeom prst="rect">
                <a:avLst/>
              </a:prstGeom>
            </p:spPr>
          </p:pic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E809E9-6113-4570-9C9A-897AA9C4D6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685800"/>
            <a:fld id="{C6F2E027-27B8-4935-9A1D-CF6BCF33BE61}" type="slidenum">
              <a:rPr lang="en-US" smtClean="0">
                <a:solidFill>
                  <a:srgbClr val="595959">
                    <a:tint val="75000"/>
                  </a:srgbClr>
                </a:solidFill>
              </a:rPr>
              <a:pPr defTabSz="685800"/>
              <a:t>9</a:t>
            </a:fld>
            <a:endParaRPr lang="en-US" dirty="0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8DAB3B-0BC8-4BBB-9462-601E4482B7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2690" y="638287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US"/>
            </a:defPPr>
            <a:lvl1pPr marL="0" algn="ct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fi-FI">
                <a:solidFill>
                  <a:srgbClr val="595959">
                    <a:tint val="75000"/>
                  </a:srgbClr>
                </a:solidFill>
              </a:rPr>
              <a:t>Devin Kearns (devin.kearns@gmail.com)</a:t>
            </a:r>
            <a:endParaRPr lang="en-US" dirty="0">
              <a:solidFill>
                <a:srgbClr val="595959">
                  <a:tint val="75000"/>
                </a:srgb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C99E597-D31D-417E-B021-C27A1D36672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0613024">
            <a:off x="4820799" y="1416013"/>
            <a:ext cx="1786274" cy="18075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EE8B436-1FA9-4130-BD3E-C79C7760903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509851">
            <a:off x="5660015" y="1244088"/>
            <a:ext cx="1218828" cy="2184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35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60" grpId="0"/>
      <p:bldP spid="61" grpId="0"/>
      <p:bldP spid="62" grpId="0"/>
      <p:bldP spid="74" grpId="0"/>
    </p:bldLst>
  </p:timing>
</p:sld>
</file>

<file path=ppt/theme/theme1.xml><?xml version="1.0" encoding="utf-8"?>
<a:theme xmlns:a="http://schemas.openxmlformats.org/drawingml/2006/main" name="devinkearns_org">
  <a:themeElements>
    <a:clrScheme name="Kearns Template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B5B5B"/>
      </a:accent6>
      <a:hlink>
        <a:srgbClr val="6B9F25"/>
      </a:hlink>
      <a:folHlink>
        <a:srgbClr val="8C8C8C"/>
      </a:folHlink>
    </a:clrScheme>
    <a:fontScheme name="Kearns Template">
      <a:majorFont>
        <a:latin typeface="Enriqueta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MK Theme 2019_07_26.potm" id="{9BA3E74B-4E38-42EE-BA24-4DA0F5EAD484}" vid="{043935F9-EFEB-4D66-90A3-E9C23E8BE60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DMK Theme 2019_07_26</Template>
  <TotalTime>0</TotalTime>
  <Words>747</Words>
  <Application>Microsoft Office PowerPoint</Application>
  <PresentationFormat>Widescreen</PresentationFormat>
  <Paragraphs>123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Courier New</vt:lpstr>
      <vt:lpstr>Enriqueta</vt:lpstr>
      <vt:lpstr>Open sans</vt:lpstr>
      <vt:lpstr>Tw Cen MT</vt:lpstr>
      <vt:lpstr>Tw Cen MT Condensed Extra Bold</vt:lpstr>
      <vt:lpstr>devinkearns_org</vt:lpstr>
      <vt:lpstr>PowerPoint Presentation</vt:lpstr>
      <vt:lpstr>Objectives</vt:lpstr>
      <vt:lpstr>Reading comprehension</vt:lpstr>
      <vt:lpstr>The ill-constructed situation model</vt:lpstr>
      <vt:lpstr>What leads to problems with the situation model?</vt:lpstr>
      <vt:lpstr>The Simple View of Reading</vt:lpstr>
      <vt:lpstr>Reading Comprehension</vt:lpstr>
      <vt:lpstr>Reading Comprehension</vt:lpstr>
      <vt:lpstr>Reading Comprehension</vt:lpstr>
      <vt:lpstr>What causes reading comprehension problems?</vt:lpstr>
      <vt:lpstr>The Simple View Equation</vt:lpstr>
      <vt:lpstr>Implications for our work</vt:lpstr>
      <vt:lpstr>Plan for today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Devin Kearns</dc:creator>
  <cp:lastModifiedBy>Devin Kearns</cp:lastModifiedBy>
  <cp:revision>6</cp:revision>
  <dcterms:created xsi:type="dcterms:W3CDTF">2019-08-21T17:06:01Z</dcterms:created>
  <dcterms:modified xsi:type="dcterms:W3CDTF">2019-08-28T06:58:04Z</dcterms:modified>
</cp:coreProperties>
</file>